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7" r:id="rId3"/>
    <p:sldId id="261" r:id="rId4"/>
    <p:sldId id="272" r:id="rId5"/>
    <p:sldId id="271" r:id="rId6"/>
    <p:sldId id="258" r:id="rId7"/>
    <p:sldId id="266" r:id="rId8"/>
    <p:sldId id="270" r:id="rId9"/>
    <p:sldId id="269" r:id="rId10"/>
    <p:sldId id="259" r:id="rId11"/>
    <p:sldId id="264" r:id="rId12"/>
    <p:sldId id="263" r:id="rId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CA5"/>
    <a:srgbClr val="465356"/>
    <a:srgbClr val="153C5F"/>
    <a:srgbClr val="B37A4C"/>
    <a:srgbClr val="51BAA4"/>
    <a:srgbClr val="3B8C8B"/>
    <a:srgbClr val="3B9582"/>
    <a:srgbClr val="41A590"/>
    <a:srgbClr val="DEE1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643"/>
  </p:normalViewPr>
  <p:slideViewPr>
    <p:cSldViewPr>
      <p:cViewPr varScale="1">
        <p:scale>
          <a:sx n="116" d="100"/>
          <a:sy n="116" d="100"/>
        </p:scale>
        <p:origin x="302" y="67"/>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524E9-7E2F-488B-9673-FDD610997E49}" type="datetimeFigureOut">
              <a:rPr lang="zh-CN" altLang="en-US" smtClean="0"/>
              <a:t>2019/9/24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867E3-9415-4359-B0FA-31F481C40E63}" type="slidenum">
              <a:rPr lang="zh-CN" altLang="en-US" smtClean="0"/>
              <a:t>‹#›</a:t>
            </a:fld>
            <a:endParaRPr lang="zh-CN" altLang="en-US"/>
          </a:p>
        </p:txBody>
      </p:sp>
    </p:spTree>
    <p:extLst>
      <p:ext uri="{BB962C8B-B14F-4D97-AF65-F5344CB8AC3E}">
        <p14:creationId xmlns:p14="http://schemas.microsoft.com/office/powerpoint/2010/main" val="3348644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皆さんこんにちは。私は尹鴻韜です。皆さんにお会いできてとても嬉しいです。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a:t>
            </a:fld>
            <a:endParaRPr lang="zh-CN" altLang="en-US"/>
          </a:p>
        </p:txBody>
      </p:sp>
    </p:spTree>
    <p:extLst>
      <p:ext uri="{BB962C8B-B14F-4D97-AF65-F5344CB8AC3E}">
        <p14:creationId xmlns:p14="http://schemas.microsoft.com/office/powerpoint/2010/main" val="1929674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次に私が設定した研修期間の目標を紹介します。これまであまりアンドロイドの知識に触</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ふ</a:t>
            </a:r>
            <a:r>
              <a:rPr lang="en-US" altLang="ja-JP" sz="1200" b="0" i="0" kern="1200" dirty="0" smtClean="0">
                <a:solidFill>
                  <a:schemeClr val="tx1"/>
                </a:solidFill>
                <a:effectLst/>
                <a:latin typeface="+mn-lt"/>
                <a:ea typeface="+mn-ea"/>
                <a:cs typeface="+mn-cs"/>
              </a:rPr>
              <a:t>)</a:t>
            </a:r>
            <a:r>
              <a:rPr lang="ja-JP" altLang="en-US" sz="1200" b="0" i="0" kern="1200" dirty="0" err="1" smtClean="0">
                <a:solidFill>
                  <a:schemeClr val="tx1"/>
                </a:solidFill>
                <a:effectLst/>
                <a:latin typeface="+mn-lt"/>
                <a:ea typeface="+mn-ea"/>
                <a:cs typeface="+mn-cs"/>
              </a:rPr>
              <a:t>れたこ</a:t>
            </a:r>
            <a:r>
              <a:rPr lang="ja-JP" altLang="en-US" sz="1200" b="0" i="0" kern="1200" dirty="0" smtClean="0">
                <a:solidFill>
                  <a:schemeClr val="tx1"/>
                </a:solidFill>
                <a:effectLst/>
                <a:latin typeface="+mn-lt"/>
                <a:ea typeface="+mn-ea"/>
                <a:cs typeface="+mn-cs"/>
              </a:rPr>
              <a:t>とがないので、私にはちょっと難しいかもしれませんが、この</a:t>
            </a:r>
            <a:r>
              <a:rPr lang="en-US" altLang="ja-JP" sz="1200" b="0" i="0" kern="1200" dirty="0" smtClean="0">
                <a:solidFill>
                  <a:schemeClr val="tx1"/>
                </a:solidFill>
                <a:effectLst/>
                <a:latin typeface="+mn-lt"/>
                <a:ea typeface="+mn-ea"/>
                <a:cs typeface="+mn-cs"/>
              </a:rPr>
              <a:t>1</a:t>
            </a:r>
            <a:r>
              <a:rPr lang="ja-JP" altLang="en-US" sz="1200" b="0" i="0" kern="1200" dirty="0" smtClean="0">
                <a:solidFill>
                  <a:schemeClr val="tx1"/>
                </a:solidFill>
                <a:effectLst/>
                <a:latin typeface="+mn-lt"/>
                <a:ea typeface="+mn-ea"/>
                <a:cs typeface="+mn-cs"/>
              </a:rPr>
              <a:t>か月の勉強を経て、今では基本的に身につけています。この</a:t>
            </a:r>
            <a:r>
              <a:rPr lang="en-US" altLang="ja-JP" sz="1200" b="0" i="0" kern="1200" dirty="0" smtClean="0">
                <a:solidFill>
                  <a:schemeClr val="tx1"/>
                </a:solidFill>
                <a:effectLst/>
                <a:latin typeface="+mn-lt"/>
                <a:ea typeface="+mn-ea"/>
                <a:cs typeface="+mn-cs"/>
              </a:rPr>
              <a:t>1</a:t>
            </a:r>
            <a:r>
              <a:rPr lang="ja-JP" altLang="en-US" sz="1200" b="0" i="0" kern="1200" dirty="0" smtClean="0">
                <a:solidFill>
                  <a:schemeClr val="tx1"/>
                </a:solidFill>
                <a:effectLst/>
                <a:latin typeface="+mn-lt"/>
                <a:ea typeface="+mn-ea"/>
                <a:cs typeface="+mn-cs"/>
              </a:rPr>
              <a:t>か月の間に、</a:t>
            </a:r>
            <a:r>
              <a:rPr lang="en-US" altLang="ja-JP" sz="1200" b="0" i="0" kern="1200" dirty="0" smtClean="0">
                <a:solidFill>
                  <a:schemeClr val="tx1"/>
                </a:solidFill>
                <a:effectLst/>
                <a:latin typeface="+mn-lt"/>
                <a:ea typeface="+mn-ea"/>
                <a:cs typeface="+mn-cs"/>
              </a:rPr>
              <a:t>google</a:t>
            </a:r>
            <a:r>
              <a:rPr lang="ja-JP" altLang="en-US" sz="1200" b="0" i="0" kern="1200" dirty="0" smtClean="0">
                <a:solidFill>
                  <a:schemeClr val="tx1"/>
                </a:solidFill>
                <a:effectLst/>
                <a:latin typeface="+mn-lt"/>
                <a:ea typeface="+mn-ea"/>
                <a:cs typeface="+mn-cs"/>
              </a:rPr>
              <a:t>マップや</a:t>
            </a:r>
            <a:r>
              <a:rPr lang="en-US" altLang="ja-JP" sz="1200" b="0" i="0" kern="1200" dirty="0" smtClean="0">
                <a:solidFill>
                  <a:schemeClr val="tx1"/>
                </a:solidFill>
                <a:effectLst/>
                <a:latin typeface="+mn-lt"/>
                <a:ea typeface="+mn-ea"/>
                <a:cs typeface="+mn-cs"/>
              </a:rPr>
              <a:t>google</a:t>
            </a:r>
            <a:r>
              <a:rPr lang="ja-JP" altLang="en-US" sz="1200" b="0" i="0" kern="1200" dirty="0" smtClean="0">
                <a:solidFill>
                  <a:schemeClr val="tx1"/>
                </a:solidFill>
                <a:effectLst/>
                <a:latin typeface="+mn-lt"/>
                <a:ea typeface="+mn-ea"/>
                <a:cs typeface="+mn-cs"/>
              </a:rPr>
              <a:t>ミュージックの課題を調査しました。次の</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か月で、山本さんがこのプロジェクトの準備作業を完了するのを支援できることを願っています。これからどんどん勉強していきます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10</a:t>
            </a:fld>
            <a:endParaRPr lang="zh-CN" altLang="en-US"/>
          </a:p>
        </p:txBody>
      </p:sp>
    </p:spTree>
    <p:extLst>
      <p:ext uri="{BB962C8B-B14F-4D97-AF65-F5344CB8AC3E}">
        <p14:creationId xmlns:p14="http://schemas.microsoft.com/office/powerpoint/2010/main" val="409240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皆さんと知り合うことは私の光栄です。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11</a:t>
            </a:fld>
            <a:endParaRPr lang="zh-CN" altLang="en-US"/>
          </a:p>
        </p:txBody>
      </p:sp>
    </p:spTree>
    <p:extLst>
      <p:ext uri="{BB962C8B-B14F-4D97-AF65-F5344CB8AC3E}">
        <p14:creationId xmlns:p14="http://schemas.microsoft.com/office/powerpoint/2010/main" val="324512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私は今第三本部第四部で働いています、山本さんは私のトレーナーです、この間はお世話になりありがとうございました、出身は大連です、でも子供の時上海に住んでいました。上海でここ数年の生活は私の独立性を鍛えて、そして大都市（だいとし）を好きになった。高校と大学は大連で通っています。大学の専攻は情報技術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2</a:t>
            </a:fld>
            <a:endParaRPr lang="zh-CN" altLang="en-US"/>
          </a:p>
        </p:txBody>
      </p:sp>
    </p:spTree>
    <p:extLst>
      <p:ext uri="{BB962C8B-B14F-4D97-AF65-F5344CB8AC3E}">
        <p14:creationId xmlns:p14="http://schemas.microsoft.com/office/powerpoint/2010/main" val="37612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大連の电车です、子供の頃から存在していた、電車のスピードは遅いで、人々は座って風景を楽しむことができる。私は小さい時アニメやゲームを好きです。ゲームをするとき誰も私に勝つことができません。しかし年を取るにつれて、私はますます老人の趣味が好きになった、例えば釣り、ランニングなど。</a:t>
            </a:r>
          </a:p>
          <a:p>
            <a:r>
              <a:rPr lang="ja-JP" altLang="en-US" sz="1200" b="0" i="0" kern="1200" dirty="0" smtClean="0">
                <a:solidFill>
                  <a:schemeClr val="tx1"/>
                </a:solidFill>
                <a:effectLst/>
                <a:latin typeface="+mn-lt"/>
                <a:ea typeface="+mn-ea"/>
                <a:cs typeface="+mn-cs"/>
              </a:rPr>
              <a:t>ランニングことが好きになったのは今年でした。初めて日本に来たときは</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キロしか走れなかったけど、今は</a:t>
            </a:r>
            <a:r>
              <a:rPr lang="en-US" altLang="ja-JP" sz="1200" b="0" i="0" kern="1200" dirty="0" smtClean="0">
                <a:solidFill>
                  <a:schemeClr val="tx1"/>
                </a:solidFill>
                <a:effectLst/>
                <a:latin typeface="+mn-lt"/>
                <a:ea typeface="+mn-ea"/>
                <a:cs typeface="+mn-cs"/>
              </a:rPr>
              <a:t>5</a:t>
            </a:r>
            <a:r>
              <a:rPr lang="ja-JP" altLang="en-US" sz="1200" b="0" i="0" kern="1200" dirty="0" smtClean="0">
                <a:solidFill>
                  <a:schemeClr val="tx1"/>
                </a:solidFill>
                <a:effectLst/>
                <a:latin typeface="+mn-lt"/>
                <a:ea typeface="+mn-ea"/>
                <a:cs typeface="+mn-cs"/>
              </a:rPr>
              <a:t>キロを超えている。ランニングことで体の小さな欠陥が見つかった、</a:t>
            </a:r>
            <a:r>
              <a:rPr lang="en-US" altLang="ja-JP" sz="1200" b="0" i="0" kern="1200" dirty="0" smtClean="0">
                <a:solidFill>
                  <a:schemeClr val="tx1"/>
                </a:solidFill>
                <a:effectLst/>
                <a:latin typeface="+mn-lt"/>
                <a:ea typeface="+mn-ea"/>
                <a:cs typeface="+mn-cs"/>
              </a:rPr>
              <a:t>4</a:t>
            </a:r>
            <a:r>
              <a:rPr lang="ja-JP" altLang="en-US" sz="1200" b="0" i="0" kern="1200" dirty="0" smtClean="0">
                <a:solidFill>
                  <a:schemeClr val="tx1"/>
                </a:solidFill>
                <a:effectLst/>
                <a:latin typeface="+mn-lt"/>
                <a:ea typeface="+mn-ea"/>
                <a:cs typeface="+mn-cs"/>
              </a:rPr>
              <a:t>キロから心臓が少し悪くなったので、心臓はこの程度では</a:t>
            </a:r>
            <a:r>
              <a:rPr lang="ja-JP" altLang="en-US" sz="1200" b="0" i="0" kern="1200" dirty="0" err="1" smtClean="0">
                <a:solidFill>
                  <a:schemeClr val="tx1"/>
                </a:solidFill>
                <a:effectLst/>
                <a:latin typeface="+mn-lt"/>
                <a:ea typeface="+mn-ea"/>
                <a:cs typeface="+mn-cs"/>
              </a:rPr>
              <a:t>耐えられませんの</a:t>
            </a:r>
            <a:r>
              <a:rPr lang="ja-JP" altLang="en-US" sz="1200" b="0" i="0" kern="1200" dirty="0" smtClean="0">
                <a:solidFill>
                  <a:schemeClr val="tx1"/>
                </a:solidFill>
                <a:effectLst/>
                <a:latin typeface="+mn-lt"/>
                <a:ea typeface="+mn-ea"/>
                <a:cs typeface="+mn-cs"/>
              </a:rPr>
              <a:t>ことわかった。もし皆さんの机会があれば、ランニングして。そうすれば、健康診断が不要になります。これは私がランニング後に撮った写真です。</a:t>
            </a:r>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3</a:t>
            </a:fld>
            <a:endParaRPr lang="zh-CN" altLang="en-US"/>
          </a:p>
        </p:txBody>
      </p:sp>
    </p:spTree>
    <p:extLst>
      <p:ext uri="{BB962C8B-B14F-4D97-AF65-F5344CB8AC3E}">
        <p14:creationId xmlns:p14="http://schemas.microsoft.com/office/powerpoint/2010/main" val="1416651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私の学校です。山に建てられていますから、毎日山に登りなければならない、本当に大変です。これは学校の図書館の写真です、綺麗でしょう。続いて大連の最大の広場である星海広場です、星海広場はアジアで</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番目に大きな広場です。もし皆さんが大連に来る机会があったら是非こちらを見に行きます。これも大連のシンボル的な建物、城ホテルです。高級なホテルで、コストは日本のホテルより少し料金が高いはず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4</a:t>
            </a:fld>
            <a:endParaRPr lang="zh-CN" altLang="en-US"/>
          </a:p>
        </p:txBody>
      </p:sp>
    </p:spTree>
    <p:extLst>
      <p:ext uri="{BB962C8B-B14F-4D97-AF65-F5344CB8AC3E}">
        <p14:creationId xmlns:p14="http://schemas.microsoft.com/office/powerpoint/2010/main" val="208541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次へ私の好きな食べ物をご紹介します。最初は北京ダック、餃子、</a:t>
            </a:r>
            <a:r>
              <a:rPr lang="ja-JP" altLang="en-US" sz="1200" b="0" i="0" kern="1200" dirty="0" err="1" smtClean="0">
                <a:solidFill>
                  <a:schemeClr val="tx1"/>
                </a:solidFill>
                <a:effectLst/>
                <a:latin typeface="+mn-lt"/>
                <a:ea typeface="+mn-ea"/>
                <a:cs typeface="+mn-cs"/>
              </a:rPr>
              <a:t>辛いの</a:t>
            </a:r>
            <a:r>
              <a:rPr lang="ja-JP" altLang="en-US" sz="1200" b="0" i="0" kern="1200" dirty="0" smtClean="0">
                <a:solidFill>
                  <a:schemeClr val="tx1"/>
                </a:solidFill>
                <a:effectLst/>
                <a:latin typeface="+mn-lt"/>
                <a:ea typeface="+mn-ea"/>
                <a:cs typeface="+mn-cs"/>
              </a:rPr>
              <a:t>四川鍋、辛いものは好きです。下のは焼肉です。日本に来てから、食べ物の価格は本当に高い気ついた。中国より</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倍も高いです。果物も高いですが、でも本当においしいです。最後は大連で人気の日本料理の天ぷらです、私も好きです。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5</a:t>
            </a:fld>
            <a:endParaRPr lang="zh-CN" altLang="en-US"/>
          </a:p>
        </p:txBody>
      </p:sp>
    </p:spTree>
    <p:extLst>
      <p:ext uri="{BB962C8B-B14F-4D97-AF65-F5344CB8AC3E}">
        <p14:creationId xmlns:p14="http://schemas.microsoft.com/office/powerpoint/2010/main" val="165712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これは日本で遊んでいる時に撮った写真です。これは明治神宮まえのよさこい祭りです、参加者のみんなが特色の服装</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Fukusō</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をしてダンスをしています、彼らの情熱</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Jōnetsu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と活気を見ています。これは秋葉原に撮った写真です。秋葉原はアニメファンの天国だと言います。この車は、年代感を感じます。それから東京タワーを見て、日本の建物がとてもきれいだと感じました。最後の</a:t>
            </a:r>
            <a:r>
              <a:rPr lang="ja-JP" altLang="en-US" sz="1200" b="0" i="0" kern="1200" dirty="0" err="1" smtClean="0">
                <a:solidFill>
                  <a:schemeClr val="tx1"/>
                </a:solidFill>
                <a:effectLst/>
                <a:latin typeface="+mn-lt"/>
                <a:ea typeface="+mn-ea"/>
                <a:cs typeface="+mn-cs"/>
              </a:rPr>
              <a:t>は</a:t>
            </a:r>
            <a:r>
              <a:rPr lang="ja-JP" altLang="en-US" sz="1200" b="0" i="0" kern="1200" dirty="0" smtClean="0">
                <a:solidFill>
                  <a:schemeClr val="tx1"/>
                </a:solidFill>
                <a:effectLst/>
                <a:latin typeface="+mn-lt"/>
                <a:ea typeface="+mn-ea"/>
                <a:cs typeface="+mn-cs"/>
              </a:rPr>
              <a:t>、寮に近くの公園です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6</a:t>
            </a:fld>
            <a:endParaRPr lang="zh-CN" altLang="en-US"/>
          </a:p>
        </p:txBody>
      </p:sp>
    </p:spTree>
    <p:extLst>
      <p:ext uri="{BB962C8B-B14F-4D97-AF65-F5344CB8AC3E}">
        <p14:creationId xmlns:p14="http://schemas.microsoft.com/office/powerpoint/2010/main" val="7431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これは私の好きなゲームです。このゲームはあなたが勝った後で</a:t>
            </a:r>
            <a:r>
              <a:rPr lang="en-US" altLang="ja-JP" sz="1200" b="0" i="0" kern="1200" dirty="0" smtClean="0">
                <a:solidFill>
                  <a:schemeClr val="tx1"/>
                </a:solidFill>
                <a:effectLst/>
                <a:latin typeface="+mn-lt"/>
                <a:ea typeface="+mn-ea"/>
                <a:cs typeface="+mn-cs"/>
              </a:rPr>
              <a:t>winner </a:t>
            </a:r>
            <a:r>
              <a:rPr lang="en-US" altLang="ja-JP" sz="1200" b="0" i="0" kern="1200" dirty="0" err="1" smtClean="0">
                <a:solidFill>
                  <a:schemeClr val="tx1"/>
                </a:solidFill>
                <a:effectLst/>
                <a:latin typeface="+mn-lt"/>
                <a:ea typeface="+mn-ea"/>
                <a:cs typeface="+mn-cs"/>
              </a:rPr>
              <a:t>winner</a:t>
            </a:r>
            <a:r>
              <a:rPr lang="en-US" altLang="ja-JP" sz="1200" b="0" i="0" kern="1200" dirty="0" smtClean="0">
                <a:solidFill>
                  <a:schemeClr val="tx1"/>
                </a:solidFill>
                <a:effectLst/>
                <a:latin typeface="+mn-lt"/>
                <a:ea typeface="+mn-ea"/>
                <a:cs typeface="+mn-cs"/>
              </a:rPr>
              <a:t> chicken dinner</a:t>
            </a:r>
            <a:r>
              <a:rPr lang="ja-JP" altLang="en-US" sz="1200" b="0" i="0" kern="1200" dirty="0" smtClean="0">
                <a:solidFill>
                  <a:schemeClr val="tx1"/>
                </a:solidFill>
                <a:effectLst/>
                <a:latin typeface="+mn-lt"/>
                <a:ea typeface="+mn-ea"/>
                <a:cs typeface="+mn-cs"/>
              </a:rPr>
              <a:t>が表示されるからです。とても面白い。後の二つは小さい時から遊んで、今でも特別な感情があります。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7</a:t>
            </a:fld>
            <a:endParaRPr lang="zh-CN" altLang="en-US"/>
          </a:p>
        </p:txBody>
      </p:sp>
    </p:spTree>
    <p:extLst>
      <p:ext uri="{BB962C8B-B14F-4D97-AF65-F5344CB8AC3E}">
        <p14:creationId xmlns:p14="http://schemas.microsoft.com/office/powerpoint/2010/main" val="146752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この</a:t>
            </a:r>
            <a:r>
              <a:rPr lang="en-US" altLang="ja-JP" sz="1200" b="0" i="0" kern="1200" dirty="0" smtClean="0">
                <a:solidFill>
                  <a:schemeClr val="tx1"/>
                </a:solidFill>
                <a:effectLst/>
                <a:latin typeface="+mn-lt"/>
                <a:ea typeface="+mn-ea"/>
                <a:cs typeface="+mn-cs"/>
              </a:rPr>
              <a:t>3</a:t>
            </a:r>
            <a:r>
              <a:rPr lang="ja-JP" altLang="en-US" sz="1200" b="0" i="0" kern="1200" dirty="0" err="1" smtClean="0">
                <a:solidFill>
                  <a:schemeClr val="tx1"/>
                </a:solidFill>
                <a:effectLst/>
                <a:latin typeface="+mn-lt"/>
                <a:ea typeface="+mn-ea"/>
                <a:cs typeface="+mn-cs"/>
              </a:rPr>
              <a:t>つは</a:t>
            </a:r>
            <a:r>
              <a:rPr lang="ja-JP" altLang="en-US" sz="1200" b="0" i="0" kern="1200" dirty="0" smtClean="0">
                <a:solidFill>
                  <a:schemeClr val="tx1"/>
                </a:solidFill>
                <a:effectLst/>
                <a:latin typeface="+mn-lt"/>
                <a:ea typeface="+mn-ea"/>
                <a:cs typeface="+mn-cs"/>
              </a:rPr>
              <a:t>私が見たアニメです。アニメを見ることを通じて私は多くのことを学んだ、最も重要なのは火影忍者の李さんから、彼は私に不屈</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Fukutsu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の精神を教えてくれました。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8</a:t>
            </a:fld>
            <a:endParaRPr lang="zh-CN" altLang="en-US"/>
          </a:p>
        </p:txBody>
      </p:sp>
    </p:spTree>
    <p:extLst>
      <p:ext uri="{BB962C8B-B14F-4D97-AF65-F5344CB8AC3E}">
        <p14:creationId xmlns:p14="http://schemas.microsoft.com/office/powerpoint/2010/main" val="1691692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私の学校で主に教えているのはフロントエンド技術</a:t>
            </a:r>
            <a:r>
              <a:rPr lang="en-US" altLang="ja-JP" sz="1200" b="0" i="0" kern="1200" dirty="0" smtClean="0">
                <a:solidFill>
                  <a:schemeClr val="tx1"/>
                </a:solidFill>
                <a:effectLst/>
                <a:latin typeface="+mn-lt"/>
                <a:ea typeface="+mn-ea"/>
                <a:cs typeface="+mn-cs"/>
              </a:rPr>
              <a:t>html </a:t>
            </a:r>
            <a:r>
              <a:rPr lang="en-US" altLang="ja-JP" sz="1200" b="0" i="0" kern="1200" dirty="0" err="1" smtClean="0">
                <a:solidFill>
                  <a:schemeClr val="tx1"/>
                </a:solidFill>
                <a:effectLst/>
                <a:latin typeface="+mn-lt"/>
                <a:ea typeface="+mn-ea"/>
                <a:cs typeface="+mn-cs"/>
              </a:rPr>
              <a:t>css</a:t>
            </a:r>
            <a:r>
              <a:rPr lang="en-US" altLang="ja-JP" sz="1200" b="0" i="0" kern="1200" dirty="0" smtClean="0">
                <a:solidFill>
                  <a:schemeClr val="tx1"/>
                </a:solidFill>
                <a:effectLst/>
                <a:latin typeface="+mn-lt"/>
                <a:ea typeface="+mn-ea"/>
                <a:cs typeface="+mn-cs"/>
              </a:rPr>
              <a:t> </a:t>
            </a:r>
            <a:r>
              <a:rPr lang="en-US" altLang="ja-JP" sz="1200" b="0" i="0" kern="1200" dirty="0" err="1" smtClean="0">
                <a:solidFill>
                  <a:schemeClr val="tx1"/>
                </a:solidFill>
                <a:effectLst/>
                <a:latin typeface="+mn-lt"/>
                <a:ea typeface="+mn-ea"/>
                <a:cs typeface="+mn-cs"/>
              </a:rPr>
              <a:t>vue</a:t>
            </a:r>
            <a:r>
              <a:rPr lang="ja-JP" altLang="en-US" sz="1200" b="0" i="0" kern="1200" dirty="0" smtClean="0">
                <a:solidFill>
                  <a:schemeClr val="tx1"/>
                </a:solidFill>
                <a:effectLst/>
                <a:latin typeface="+mn-lt"/>
                <a:ea typeface="+mn-ea"/>
                <a:cs typeface="+mn-cs"/>
              </a:rPr>
              <a:t>などとバックエンド技術</a:t>
            </a:r>
            <a:r>
              <a:rPr lang="en-US" altLang="ja-JP" sz="1200" b="0" i="0" kern="1200" dirty="0" smtClean="0">
                <a:solidFill>
                  <a:schemeClr val="tx1"/>
                </a:solidFill>
                <a:effectLst/>
                <a:latin typeface="+mn-lt"/>
                <a:ea typeface="+mn-ea"/>
                <a:cs typeface="+mn-cs"/>
              </a:rPr>
              <a:t>PHP</a:t>
            </a:r>
            <a:r>
              <a:rPr lang="ja-JP" altLang="en-US" sz="1200" b="0" i="0" kern="1200" dirty="0" smtClean="0">
                <a:solidFill>
                  <a:schemeClr val="tx1"/>
                </a:solidFill>
                <a:effectLst/>
                <a:latin typeface="+mn-lt"/>
                <a:ea typeface="+mn-ea"/>
                <a:cs typeface="+mn-cs"/>
              </a:rPr>
              <a:t>です。多くのものは授業の残りの時間を利用して独学</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Dokugaku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して、そして私の学習能力を高めました。今年私は一等奨学金（しょうがくきん）をもらった。自分に挑戦するのが好きです。現在私は人工知能を勉強しています。主に使われているツールは</a:t>
            </a:r>
            <a:r>
              <a:rPr lang="en-US" altLang="ja-JP" sz="1200" b="0" i="0" kern="1200" dirty="0" err="1" smtClean="0">
                <a:solidFill>
                  <a:schemeClr val="tx1"/>
                </a:solidFill>
                <a:effectLst/>
                <a:latin typeface="+mn-lt"/>
                <a:ea typeface="+mn-ea"/>
                <a:cs typeface="+mn-cs"/>
              </a:rPr>
              <a:t>jupyter</a:t>
            </a:r>
            <a:r>
              <a:rPr lang="ja-JP" altLang="en-US" sz="1200" b="0" i="0" kern="1200" dirty="0" smtClean="0">
                <a:solidFill>
                  <a:schemeClr val="tx1"/>
                </a:solidFill>
                <a:effectLst/>
                <a:latin typeface="+mn-lt"/>
                <a:ea typeface="+mn-ea"/>
                <a:cs typeface="+mn-cs"/>
              </a:rPr>
              <a:t>であり</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jupyter</a:t>
            </a:r>
            <a:r>
              <a:rPr lang="ja-JP" altLang="en-US" sz="1200" b="0" i="0" kern="1200" dirty="0" smtClean="0">
                <a:solidFill>
                  <a:schemeClr val="tx1"/>
                </a:solidFill>
                <a:effectLst/>
                <a:latin typeface="+mn-lt"/>
                <a:ea typeface="+mn-ea"/>
                <a:cs typeface="+mn-cs"/>
              </a:rPr>
              <a:t>は使いやすい。また</a:t>
            </a:r>
            <a:r>
              <a:rPr lang="en-US" altLang="ja-JP" sz="1200" b="0" i="0" kern="1200" dirty="0" smtClean="0">
                <a:solidFill>
                  <a:schemeClr val="tx1"/>
                </a:solidFill>
                <a:effectLst/>
                <a:latin typeface="+mn-lt"/>
                <a:ea typeface="+mn-ea"/>
                <a:cs typeface="+mn-cs"/>
              </a:rPr>
              <a:t>cisco</a:t>
            </a:r>
            <a:r>
              <a:rPr lang="ja-JP" altLang="en-US" sz="1200" b="0" i="0" kern="1200" dirty="0" smtClean="0">
                <a:solidFill>
                  <a:schemeClr val="tx1"/>
                </a:solidFill>
                <a:effectLst/>
                <a:latin typeface="+mn-lt"/>
                <a:ea typeface="+mn-ea"/>
                <a:cs typeface="+mn-cs"/>
              </a:rPr>
              <a:t>のネットワーク技術を勉強していますので、いつか</a:t>
            </a:r>
            <a:r>
              <a:rPr lang="en-US" altLang="ja-JP" sz="1200" b="0" i="0" kern="1200" dirty="0" err="1" smtClean="0">
                <a:solidFill>
                  <a:schemeClr val="tx1"/>
                </a:solidFill>
                <a:effectLst/>
                <a:latin typeface="+mn-lt"/>
                <a:ea typeface="+mn-ea"/>
                <a:cs typeface="+mn-cs"/>
              </a:rPr>
              <a:t>ccie</a:t>
            </a:r>
            <a:r>
              <a:rPr lang="ja-JP" altLang="en-US" sz="1200" b="0" i="0" kern="1200" dirty="0" smtClean="0">
                <a:solidFill>
                  <a:schemeClr val="tx1"/>
                </a:solidFill>
                <a:effectLst/>
                <a:latin typeface="+mn-lt"/>
                <a:ea typeface="+mn-ea"/>
                <a:cs typeface="+mn-cs"/>
              </a:rPr>
              <a:t>という証書を取りたいと思っています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9</a:t>
            </a:fld>
            <a:endParaRPr lang="zh-CN" altLang="en-US"/>
          </a:p>
        </p:txBody>
      </p:sp>
    </p:spTree>
    <p:extLst>
      <p:ext uri="{BB962C8B-B14F-4D97-AF65-F5344CB8AC3E}">
        <p14:creationId xmlns:p14="http://schemas.microsoft.com/office/powerpoint/2010/main" val="422255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03571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88406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14548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421135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27001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8062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785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6790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68315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03254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2ADA5B-786B-490F-A178-076FF2ED2CE3}" type="datetimeFigureOut">
              <a:rPr lang="zh-CN" altLang="en-US" smtClean="0"/>
              <a:t>2019/9/24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2732252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92ADA5B-786B-490F-A178-076FF2ED2CE3}" type="datetimeFigureOut">
              <a:rPr lang="zh-CN" altLang="en-US" smtClean="0"/>
              <a:t>2019/9/24</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583255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16" name="矩形 15"/>
          <p:cNvSpPr/>
          <p:nvPr/>
        </p:nvSpPr>
        <p:spPr>
          <a:xfrm>
            <a:off x="20407" y="51470"/>
            <a:ext cx="9144000" cy="5143500"/>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59832" y="1419622"/>
            <a:ext cx="3096552" cy="830997"/>
          </a:xfrm>
          <a:prstGeom prst="rect">
            <a:avLst/>
          </a:prstGeom>
          <a:noFill/>
        </p:spPr>
        <p:txBody>
          <a:bodyPr wrap="square" rtlCol="0">
            <a:spAutoFit/>
          </a:bodyPr>
          <a:lstStyle/>
          <a:p>
            <a:r>
              <a:rPr lang="ja-JP" altLang="en-US" sz="4800" dirty="0" smtClean="0">
                <a:solidFill>
                  <a:schemeClr val="bg1"/>
                </a:solidFill>
                <a:latin typeface="Impact" pitchFamily="34" charset="0"/>
              </a:rPr>
              <a:t>こんにちは</a:t>
            </a:r>
            <a:endParaRPr lang="zh-CN" altLang="en-US" sz="4800" dirty="0">
              <a:solidFill>
                <a:schemeClr val="bg1"/>
              </a:solidFill>
              <a:latin typeface="Impact" pitchFamily="34" charset="0"/>
            </a:endParaRPr>
          </a:p>
        </p:txBody>
      </p:sp>
      <p:grpSp>
        <p:nvGrpSpPr>
          <p:cNvPr id="13" name="组合 12"/>
          <p:cNvGrpSpPr/>
          <p:nvPr/>
        </p:nvGrpSpPr>
        <p:grpSpPr>
          <a:xfrm>
            <a:off x="3419873" y="3028264"/>
            <a:ext cx="2376264" cy="593601"/>
            <a:chOff x="3419873" y="3274292"/>
            <a:chExt cx="2376264" cy="593601"/>
          </a:xfrm>
        </p:grpSpPr>
        <p:sp>
          <p:nvSpPr>
            <p:cNvPr id="11" name="圆角矩形 10"/>
            <p:cNvSpPr/>
            <p:nvPr/>
          </p:nvSpPr>
          <p:spPr>
            <a:xfrm>
              <a:off x="3419873" y="3274292"/>
              <a:ext cx="2376264" cy="593601"/>
            </a:xfrm>
            <a:prstGeom prst="roundRect">
              <a:avLst/>
            </a:prstGeom>
            <a:solidFill>
              <a:srgbClr val="51B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554888" y="3340260"/>
              <a:ext cx="2106234" cy="461665"/>
            </a:xfrm>
            <a:prstGeom prst="rect">
              <a:avLst/>
            </a:prstGeom>
            <a:noFill/>
          </p:spPr>
          <p:txBody>
            <a:bodyPr wrap="square" rtlCol="0">
              <a:spAutoFit/>
            </a:bodyPr>
            <a:lstStyle/>
            <a:p>
              <a:pPr algn="ctr"/>
              <a:r>
                <a:rPr lang="ja-JP" altLang="en-US" sz="2400" dirty="0" smtClean="0">
                  <a:solidFill>
                    <a:schemeClr val="bg1"/>
                  </a:solidFill>
                  <a:latin typeface="Arial Black" pitchFamily="34" charset="0"/>
                </a:rPr>
                <a:t>三事本の皆様</a:t>
              </a:r>
              <a:endParaRPr lang="zh-CN" altLang="en-US" sz="2400" dirty="0">
                <a:solidFill>
                  <a:schemeClr val="bg1"/>
                </a:solidFill>
                <a:latin typeface="Arial Black" pitchFamily="34" charset="0"/>
              </a:endParaRPr>
            </a:p>
          </p:txBody>
        </p:sp>
      </p:grpSp>
      <p:sp>
        <p:nvSpPr>
          <p:cNvPr id="15" name="矩形 14"/>
          <p:cNvSpPr/>
          <p:nvPr/>
        </p:nvSpPr>
        <p:spPr>
          <a:xfrm>
            <a:off x="2267744" y="2344410"/>
            <a:ext cx="5481610" cy="430887"/>
          </a:xfrm>
          <a:prstGeom prst="rect">
            <a:avLst/>
          </a:prstGeom>
        </p:spPr>
        <p:txBody>
          <a:bodyPr wrap="square">
            <a:spAutoFit/>
          </a:bodyPr>
          <a:lstStyle/>
          <a:p>
            <a:r>
              <a:rPr lang="ja-JP" altLang="en-US" sz="2200" dirty="0" smtClean="0">
                <a:solidFill>
                  <a:schemeClr val="bg1"/>
                </a:solidFill>
                <a:latin typeface="张海山锐线体简" pitchFamily="2" charset="-122"/>
                <a:ea typeface="张海山锐线体简" pitchFamily="2" charset="-122"/>
              </a:rPr>
              <a:t>あなたたちと知り合えてこうえいで</a:t>
            </a:r>
            <a:r>
              <a:rPr lang="ja-JP" altLang="en-US" sz="2200" dirty="0">
                <a:solidFill>
                  <a:schemeClr val="bg1"/>
                </a:solidFill>
                <a:latin typeface="张海山锐线体简" pitchFamily="2" charset="-122"/>
                <a:ea typeface="张海山锐线体简" pitchFamily="2" charset="-122"/>
              </a:rPr>
              <a:t>す</a:t>
            </a:r>
            <a:endParaRPr lang="zh-CN" altLang="en-US" sz="2200" dirty="0">
              <a:solidFill>
                <a:schemeClr val="bg1"/>
              </a:solidFill>
              <a:latin typeface="张海山锐线体简" pitchFamily="2" charset="-122"/>
              <a:ea typeface="张海山锐线体简" pitchFamily="2" charset="-122"/>
            </a:endParaRPr>
          </a:p>
        </p:txBody>
      </p:sp>
    </p:spTree>
    <p:extLst>
      <p:ext uri="{BB962C8B-B14F-4D97-AF65-F5344CB8AC3E}">
        <p14:creationId xmlns:p14="http://schemas.microsoft.com/office/powerpoint/2010/main" val="24870237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1457654" y="411510"/>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ja-JP" sz="2800" dirty="0" smtClean="0">
                <a:latin typeface="Arial Black" pitchFamily="34" charset="0"/>
              </a:rPr>
              <a:t>Plan</a:t>
            </a:r>
            <a:r>
              <a:rPr lang="en-US" altLang="zh-CN" sz="2800" dirty="0" smtClean="0">
                <a:latin typeface="Arial Black" pitchFamily="34" charset="0"/>
              </a:rPr>
              <a:t> </a:t>
            </a:r>
            <a:r>
              <a:rPr lang="en-US" altLang="zh-CN" sz="2800" dirty="0">
                <a:latin typeface="Arial Black" pitchFamily="34" charset="0"/>
              </a:rPr>
              <a:t>· My confidence</a:t>
            </a:r>
            <a:endParaRPr lang="zh-CN" altLang="en-US" sz="2800" dirty="0">
              <a:latin typeface="Arial Black" pitchFamily="34" charset="0"/>
            </a:endParaRPr>
          </a:p>
        </p:txBody>
      </p:sp>
      <p:cxnSp>
        <p:nvCxnSpPr>
          <p:cNvPr id="4" name="直接连接符 3"/>
          <p:cNvCxnSpPr/>
          <p:nvPr/>
        </p:nvCxnSpPr>
        <p:spPr>
          <a:xfrm>
            <a:off x="539552" y="3502898"/>
            <a:ext cx="799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7584"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84195"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40806"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97417"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54028"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10639"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67250"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23861"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80472"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37083"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393694"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750305"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106916"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463527"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820138"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603193"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246582"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89971"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533360"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176749"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959804"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316416"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915164" y="3243841"/>
            <a:ext cx="507485" cy="552045"/>
          </a:xfrm>
          <a:prstGeom prst="rect">
            <a:avLst/>
          </a:prstGeom>
        </p:spPr>
      </p:pic>
      <p:grpSp>
        <p:nvGrpSpPr>
          <p:cNvPr id="60" name="组合 59"/>
          <p:cNvGrpSpPr/>
          <p:nvPr/>
        </p:nvGrpSpPr>
        <p:grpSpPr>
          <a:xfrm>
            <a:off x="1140007" y="1774706"/>
            <a:ext cx="72000" cy="1656184"/>
            <a:chOff x="1140007" y="2301726"/>
            <a:chExt cx="72000" cy="1656184"/>
          </a:xfrm>
        </p:grpSpPr>
        <p:cxnSp>
          <p:nvCxnSpPr>
            <p:cNvPr id="34" name="直接连接符 33"/>
            <p:cNvCxnSpPr/>
            <p:nvPr/>
          </p:nvCxnSpPr>
          <p:spPr>
            <a:xfrm flipV="1">
              <a:off x="1168906" y="2355726"/>
              <a:ext cx="0" cy="1602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140007" y="23017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2356896" y="3237734"/>
            <a:ext cx="507485" cy="552045"/>
          </a:xfrm>
          <a:prstGeom prst="rect">
            <a:avLst/>
          </a:prstGeom>
        </p:spPr>
      </p:pic>
      <p:grpSp>
        <p:nvGrpSpPr>
          <p:cNvPr id="3" name="组合 2"/>
          <p:cNvGrpSpPr/>
          <p:nvPr/>
        </p:nvGrpSpPr>
        <p:grpSpPr>
          <a:xfrm>
            <a:off x="2581739" y="2506687"/>
            <a:ext cx="72000" cy="918096"/>
            <a:chOff x="2581739" y="2506687"/>
            <a:chExt cx="72000" cy="918096"/>
          </a:xfrm>
        </p:grpSpPr>
        <p:cxnSp>
          <p:nvCxnSpPr>
            <p:cNvPr id="42" name="直接连接符 41"/>
            <p:cNvCxnSpPr/>
            <p:nvPr/>
          </p:nvCxnSpPr>
          <p:spPr>
            <a:xfrm flipV="1">
              <a:off x="2610638" y="2560687"/>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581739" y="25066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5225953" y="3237734"/>
            <a:ext cx="507485" cy="552045"/>
          </a:xfrm>
          <a:prstGeom prst="rect">
            <a:avLst/>
          </a:prstGeom>
        </p:spPr>
      </p:pic>
      <p:grpSp>
        <p:nvGrpSpPr>
          <p:cNvPr id="65" name="组合 64"/>
          <p:cNvGrpSpPr/>
          <p:nvPr/>
        </p:nvGrpSpPr>
        <p:grpSpPr>
          <a:xfrm>
            <a:off x="5450796" y="1630690"/>
            <a:ext cx="72000" cy="1794093"/>
            <a:chOff x="5450796" y="2295619"/>
            <a:chExt cx="72000" cy="1794093"/>
          </a:xfrm>
        </p:grpSpPr>
        <p:cxnSp>
          <p:nvCxnSpPr>
            <p:cNvPr id="46" name="直接连接符 45"/>
            <p:cNvCxnSpPr/>
            <p:nvPr/>
          </p:nvCxnSpPr>
          <p:spPr>
            <a:xfrm flipV="1">
              <a:off x="5479695" y="2349619"/>
              <a:ext cx="0" cy="1740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5450796" y="229561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 name="图片 4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6615400" y="3219423"/>
            <a:ext cx="507485" cy="552045"/>
          </a:xfrm>
          <a:prstGeom prst="rect">
            <a:avLst/>
          </a:prstGeom>
        </p:spPr>
      </p:pic>
      <p:grpSp>
        <p:nvGrpSpPr>
          <p:cNvPr id="5" name="组合 4"/>
          <p:cNvGrpSpPr/>
          <p:nvPr/>
        </p:nvGrpSpPr>
        <p:grpSpPr>
          <a:xfrm>
            <a:off x="6838164" y="2527055"/>
            <a:ext cx="72000" cy="903835"/>
            <a:chOff x="6838164" y="2527055"/>
            <a:chExt cx="72000" cy="903835"/>
          </a:xfrm>
        </p:grpSpPr>
        <p:cxnSp>
          <p:nvCxnSpPr>
            <p:cNvPr id="50" name="直接连接符 49"/>
            <p:cNvCxnSpPr/>
            <p:nvPr/>
          </p:nvCxnSpPr>
          <p:spPr>
            <a:xfrm flipV="1">
              <a:off x="6865759" y="2566794"/>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838164" y="25270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3" name="图片 5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3783340" y="3222102"/>
            <a:ext cx="507485" cy="552045"/>
          </a:xfrm>
          <a:prstGeom prst="rect">
            <a:avLst/>
          </a:prstGeom>
        </p:spPr>
      </p:pic>
      <p:grpSp>
        <p:nvGrpSpPr>
          <p:cNvPr id="62" name="组合 61"/>
          <p:cNvGrpSpPr/>
          <p:nvPr/>
        </p:nvGrpSpPr>
        <p:grpSpPr>
          <a:xfrm>
            <a:off x="4008183" y="1995686"/>
            <a:ext cx="72000" cy="1429097"/>
            <a:chOff x="4008183" y="2279987"/>
            <a:chExt cx="72000" cy="1429097"/>
          </a:xfrm>
        </p:grpSpPr>
        <p:cxnSp>
          <p:nvCxnSpPr>
            <p:cNvPr id="54" name="直接连接符 53"/>
            <p:cNvCxnSpPr/>
            <p:nvPr/>
          </p:nvCxnSpPr>
          <p:spPr>
            <a:xfrm flipV="1">
              <a:off x="4037083" y="2333988"/>
              <a:ext cx="0" cy="1375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4008183" y="22799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8062673" y="3243841"/>
            <a:ext cx="507485" cy="552045"/>
          </a:xfrm>
          <a:prstGeom prst="rect">
            <a:avLst/>
          </a:prstGeom>
        </p:spPr>
      </p:pic>
      <p:sp>
        <p:nvSpPr>
          <p:cNvPr id="67" name="TextBox 66"/>
          <p:cNvSpPr txBox="1"/>
          <p:nvPr/>
        </p:nvSpPr>
        <p:spPr>
          <a:xfrm>
            <a:off x="1176007" y="1656817"/>
            <a:ext cx="1307761" cy="307777"/>
          </a:xfrm>
          <a:prstGeom prst="rect">
            <a:avLst/>
          </a:prstGeom>
          <a:noFill/>
        </p:spPr>
        <p:txBody>
          <a:bodyPr wrap="square" rtlCol="0">
            <a:spAutoFit/>
          </a:bodyPr>
          <a:lstStyle/>
          <a:p>
            <a:r>
              <a:rPr lang="ja-JP" altLang="en-US" sz="1400" dirty="0">
                <a:latin typeface="张海山锐线体简" pitchFamily="2" charset="-122"/>
                <a:ea typeface="张海山锐线体简" pitchFamily="2" charset="-122"/>
              </a:rPr>
              <a:t>日本語研修</a:t>
            </a:r>
            <a:endParaRPr lang="zh-CN" altLang="en-US" sz="1400" dirty="0">
              <a:latin typeface="张海山锐线体简" pitchFamily="2" charset="-122"/>
              <a:ea typeface="张海山锐线体简" pitchFamily="2" charset="-122"/>
            </a:endParaRPr>
          </a:p>
        </p:txBody>
      </p:sp>
      <p:sp>
        <p:nvSpPr>
          <p:cNvPr id="68" name="TextBox 67"/>
          <p:cNvSpPr txBox="1"/>
          <p:nvPr/>
        </p:nvSpPr>
        <p:spPr>
          <a:xfrm>
            <a:off x="2610637" y="2335770"/>
            <a:ext cx="1358469" cy="307777"/>
          </a:xfrm>
          <a:prstGeom prst="rect">
            <a:avLst/>
          </a:prstGeom>
          <a:noFill/>
        </p:spPr>
        <p:txBody>
          <a:bodyPr wrap="square" rtlCol="0">
            <a:spAutoFit/>
          </a:bodyPr>
          <a:lstStyle/>
          <a:p>
            <a:r>
              <a:rPr lang="en-US" altLang="ja-JP" sz="1400" dirty="0">
                <a:latin typeface="张海山锐线体简" pitchFamily="2" charset="-122"/>
                <a:ea typeface="张海山锐线体简" pitchFamily="2" charset="-122"/>
              </a:rPr>
              <a:t>Android</a:t>
            </a:r>
            <a:r>
              <a:rPr lang="ja-JP" altLang="ja-JP" sz="1400" dirty="0">
                <a:latin typeface="张海山锐线体简" pitchFamily="2" charset="-122"/>
                <a:ea typeface="张海山锐线体简" pitchFamily="2" charset="-122"/>
              </a:rPr>
              <a:t>の</a:t>
            </a:r>
            <a:r>
              <a:rPr lang="ja-JP" altLang="en-US" sz="1400" dirty="0">
                <a:latin typeface="张海山锐线体简" pitchFamily="2" charset="-122"/>
                <a:ea typeface="张海山锐线体简" pitchFamily="2" charset="-122"/>
              </a:rPr>
              <a:t>調査</a:t>
            </a:r>
            <a:endParaRPr lang="zh-CN" altLang="en-US" sz="1400" dirty="0">
              <a:latin typeface="张海山锐线体简" pitchFamily="2" charset="-122"/>
              <a:ea typeface="张海山锐线体简" pitchFamily="2" charset="-122"/>
            </a:endParaRPr>
          </a:p>
        </p:txBody>
      </p:sp>
      <p:sp>
        <p:nvSpPr>
          <p:cNvPr id="69" name="TextBox 68"/>
          <p:cNvSpPr txBox="1"/>
          <p:nvPr/>
        </p:nvSpPr>
        <p:spPr>
          <a:xfrm>
            <a:off x="4044183" y="1877797"/>
            <a:ext cx="1366653" cy="307777"/>
          </a:xfrm>
          <a:prstGeom prst="rect">
            <a:avLst/>
          </a:prstGeom>
          <a:noFill/>
        </p:spPr>
        <p:txBody>
          <a:bodyPr wrap="square" rtlCol="0">
            <a:spAutoFit/>
          </a:bodyPr>
          <a:lstStyle/>
          <a:p>
            <a:r>
              <a:rPr lang="en-US" altLang="ja-JP" sz="1400" dirty="0">
                <a:latin typeface="张海山锐线体简" pitchFamily="2" charset="-122"/>
                <a:ea typeface="张海山锐线体简" pitchFamily="2" charset="-122"/>
              </a:rPr>
              <a:t>Android</a:t>
            </a:r>
            <a:r>
              <a:rPr lang="ja-JP" altLang="en-US" sz="1400" dirty="0">
                <a:latin typeface="张海山锐线体简" pitchFamily="2" charset="-122"/>
                <a:ea typeface="张海山锐线体简" pitchFamily="2" charset="-122"/>
              </a:rPr>
              <a:t>の開発</a:t>
            </a:r>
            <a:endParaRPr lang="zh-CN" altLang="en-US" sz="1400" dirty="0">
              <a:latin typeface="张海山锐线体简" pitchFamily="2" charset="-122"/>
              <a:ea typeface="张海山锐线体简" pitchFamily="2" charset="-122"/>
            </a:endParaRPr>
          </a:p>
        </p:txBody>
      </p:sp>
      <p:sp>
        <p:nvSpPr>
          <p:cNvPr id="70" name="TextBox 69"/>
          <p:cNvSpPr txBox="1"/>
          <p:nvPr/>
        </p:nvSpPr>
        <p:spPr>
          <a:xfrm>
            <a:off x="5474391" y="1512801"/>
            <a:ext cx="1257849"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人工知能学ぶ</a:t>
            </a:r>
            <a:endParaRPr lang="zh-CN" altLang="en-US" sz="1400" dirty="0">
              <a:latin typeface="张海山锐线体简" pitchFamily="2" charset="-122"/>
              <a:ea typeface="张海山锐线体简" pitchFamily="2" charset="-122"/>
            </a:endParaRPr>
          </a:p>
        </p:txBody>
      </p:sp>
      <p:sp>
        <p:nvSpPr>
          <p:cNvPr id="71" name="TextBox 70"/>
          <p:cNvSpPr txBox="1"/>
          <p:nvPr/>
        </p:nvSpPr>
        <p:spPr>
          <a:xfrm>
            <a:off x="6889971" y="2400847"/>
            <a:ext cx="1406256"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成果物を作成</a:t>
            </a:r>
            <a:endParaRPr lang="zh-CN" altLang="en-US" sz="1400" dirty="0">
              <a:latin typeface="张海山锐线体简" pitchFamily="2" charset="-122"/>
              <a:ea typeface="张海山锐线体简" pitchFamily="2" charset="-122"/>
            </a:endParaRPr>
          </a:p>
        </p:txBody>
      </p:sp>
      <p:sp>
        <p:nvSpPr>
          <p:cNvPr id="73" name="矩形 72"/>
          <p:cNvSpPr/>
          <p:nvPr/>
        </p:nvSpPr>
        <p:spPr>
          <a:xfrm>
            <a:off x="1493937" y="4155926"/>
            <a:ext cx="6192688" cy="369332"/>
          </a:xfrm>
          <a:prstGeom prst="rect">
            <a:avLst/>
          </a:prstGeom>
        </p:spPr>
        <p:txBody>
          <a:bodyPr wrap="square">
            <a:spAutoFit/>
          </a:bodyPr>
          <a:lstStyle/>
          <a:p>
            <a:r>
              <a:rPr lang="ja-JP" altLang="en-US" dirty="0">
                <a:latin typeface="张海山锐线体简" pitchFamily="2" charset="-122"/>
                <a:ea typeface="张海山锐线体简" pitchFamily="2" charset="-122"/>
              </a:rPr>
              <a:t>この</a:t>
            </a:r>
            <a:r>
              <a:rPr lang="en-US" altLang="ja-JP" dirty="0">
                <a:latin typeface="张海山锐线体简" pitchFamily="2" charset="-122"/>
                <a:ea typeface="张海山锐线体简" pitchFamily="2" charset="-122"/>
              </a:rPr>
              <a:t>3</a:t>
            </a:r>
            <a:r>
              <a:rPr lang="ja-JP" altLang="en-US" dirty="0">
                <a:latin typeface="张海山锐线体简" pitchFamily="2" charset="-122"/>
                <a:ea typeface="张海山锐线体简" pitchFamily="2" charset="-122"/>
              </a:rPr>
              <a:t>ヶ月間を大切にして自分を高めていきます</a:t>
            </a:r>
            <a:endParaRPr lang="zh-CN" altLang="en-US" dirty="0">
              <a:latin typeface="张海山锐线体简" pitchFamily="2" charset="-122"/>
              <a:ea typeface="张海山锐线体简" pitchFamily="2" charset="-122"/>
            </a:endParaRPr>
          </a:p>
        </p:txBody>
      </p:sp>
      <p:grpSp>
        <p:nvGrpSpPr>
          <p:cNvPr id="63" name="组合 59"/>
          <p:cNvGrpSpPr/>
          <p:nvPr/>
        </p:nvGrpSpPr>
        <p:grpSpPr>
          <a:xfrm>
            <a:off x="8280416" y="1702690"/>
            <a:ext cx="72000" cy="1656184"/>
            <a:chOff x="1140007" y="2301726"/>
            <a:chExt cx="72000" cy="1656184"/>
          </a:xfrm>
        </p:grpSpPr>
        <p:cxnSp>
          <p:nvCxnSpPr>
            <p:cNvPr id="64" name="直接连接符 33"/>
            <p:cNvCxnSpPr/>
            <p:nvPr/>
          </p:nvCxnSpPr>
          <p:spPr>
            <a:xfrm flipV="1">
              <a:off x="1168906" y="2355726"/>
              <a:ext cx="0" cy="1602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椭圆 36"/>
            <p:cNvSpPr/>
            <p:nvPr/>
          </p:nvSpPr>
          <p:spPr>
            <a:xfrm>
              <a:off x="1140007" y="23017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TextBox 66"/>
          <p:cNvSpPr txBox="1"/>
          <p:nvPr/>
        </p:nvSpPr>
        <p:spPr>
          <a:xfrm>
            <a:off x="8316416" y="1584801"/>
            <a:ext cx="1307761"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卒業</a:t>
            </a:r>
            <a:endParaRPr lang="zh-CN" altLang="en-US" sz="1400" dirty="0">
              <a:latin typeface="张海山锐线体简" pitchFamily="2" charset="-122"/>
              <a:ea typeface="张海山锐线体简" pitchFamily="2" charset="-122"/>
            </a:endParaRPr>
          </a:p>
        </p:txBody>
      </p:sp>
    </p:spTree>
    <p:extLst>
      <p:ext uri="{BB962C8B-B14F-4D97-AF65-F5344CB8AC3E}">
        <p14:creationId xmlns:p14="http://schemas.microsoft.com/office/powerpoint/2010/main" val="34587852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32"/>
                                        </p:tgtEl>
                                      </p:cBhvr>
                                    </p:animEffect>
                                    <p:animScale>
                                      <p:cBhvr>
                                        <p:cTn id="7" dur="500" autoRev="1" fill="hold"/>
                                        <p:tgtEl>
                                          <p:spTgt spid="32"/>
                                        </p:tgtEl>
                                      </p:cBhvr>
                                      <p:by x="105000" y="105000"/>
                                    </p:animScale>
                                  </p:childTnLst>
                                </p:cTn>
                              </p:par>
                              <p:par>
                                <p:cTn id="8" presetID="22" presetClass="entr" presetSubtype="4" fill="hold" nodeType="withEffect">
                                  <p:stCondLst>
                                    <p:cond delay="100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repeatCount="2000" fill="hold" nodeType="clickEffect">
                                  <p:stCondLst>
                                    <p:cond delay="0"/>
                                  </p:stCondLst>
                                  <p:childTnLst>
                                    <p:animEffect transition="out" filter="fade">
                                      <p:cBhvr>
                                        <p:cTn id="17" dur="1000" tmFilter="0, 0; .2, .5; .8, .5; 1, 0"/>
                                        <p:tgtEl>
                                          <p:spTgt spid="41"/>
                                        </p:tgtEl>
                                      </p:cBhvr>
                                    </p:animEffect>
                                    <p:animScale>
                                      <p:cBhvr>
                                        <p:cTn id="18" dur="500" autoRev="1" fill="hold"/>
                                        <p:tgtEl>
                                          <p:spTgt spid="41"/>
                                        </p:tgtEl>
                                      </p:cBhvr>
                                      <p:by x="105000" y="105000"/>
                                    </p:animScale>
                                  </p:childTnLst>
                                </p:cTn>
                              </p:par>
                              <p:par>
                                <p:cTn id="19" presetID="22" presetClass="entr" presetSubtype="4" fill="hold"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par>
                                <p:cTn id="22" presetID="22" presetClass="entr" presetSubtype="8" fill="hold" grpId="0" nodeType="withEffect">
                                  <p:stCondLst>
                                    <p:cond delay="150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mph" presetSubtype="0" repeatCount="2000" fill="hold" nodeType="clickEffect">
                                  <p:stCondLst>
                                    <p:cond delay="0"/>
                                  </p:stCondLst>
                                  <p:childTnLst>
                                    <p:animEffect transition="out" filter="fade">
                                      <p:cBhvr>
                                        <p:cTn id="28" dur="1000" tmFilter="0, 0; .2, .5; .8, .5; 1, 0"/>
                                        <p:tgtEl>
                                          <p:spTgt spid="53"/>
                                        </p:tgtEl>
                                      </p:cBhvr>
                                    </p:animEffect>
                                    <p:animScale>
                                      <p:cBhvr>
                                        <p:cTn id="29" dur="500" autoRev="1" fill="hold"/>
                                        <p:tgtEl>
                                          <p:spTgt spid="53"/>
                                        </p:tgtEl>
                                      </p:cBhvr>
                                      <p:by x="105000" y="105000"/>
                                    </p:animScale>
                                  </p:childTnLst>
                                </p:cTn>
                              </p:par>
                              <p:par>
                                <p:cTn id="30" presetID="22" presetClass="entr" presetSubtype="4" fill="hold" nodeType="withEffect">
                                  <p:stCondLst>
                                    <p:cond delay="100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2000" fill="hold" nodeType="clickEffect">
                                  <p:stCondLst>
                                    <p:cond delay="0"/>
                                  </p:stCondLst>
                                  <p:childTnLst>
                                    <p:animEffect transition="out" filter="fade">
                                      <p:cBhvr>
                                        <p:cTn id="39" dur="1000" tmFilter="0, 0; .2, .5; .8, .5; 1, 0"/>
                                        <p:tgtEl>
                                          <p:spTgt spid="45"/>
                                        </p:tgtEl>
                                      </p:cBhvr>
                                    </p:animEffect>
                                    <p:animScale>
                                      <p:cBhvr>
                                        <p:cTn id="40" dur="500" autoRev="1" fill="hold"/>
                                        <p:tgtEl>
                                          <p:spTgt spid="45"/>
                                        </p:tgtEl>
                                      </p:cBhvr>
                                      <p:by x="105000" y="105000"/>
                                    </p:animScale>
                                  </p:childTnLst>
                                </p:cTn>
                              </p:par>
                              <p:par>
                                <p:cTn id="41" presetID="22" presetClass="entr" presetSubtype="4" fill="hold" nodeType="withEffect">
                                  <p:stCondLst>
                                    <p:cond delay="1000"/>
                                  </p:stCondLst>
                                  <p:childTnLst>
                                    <p:set>
                                      <p:cBhvr>
                                        <p:cTn id="42" dur="1" fill="hold">
                                          <p:stCondLst>
                                            <p:cond delay="0"/>
                                          </p:stCondLst>
                                        </p:cTn>
                                        <p:tgtEl>
                                          <p:spTgt spid="65"/>
                                        </p:tgtEl>
                                        <p:attrNameLst>
                                          <p:attrName>style.visibility</p:attrName>
                                        </p:attrNameLst>
                                      </p:cBhvr>
                                      <p:to>
                                        <p:strVal val="visible"/>
                                      </p:to>
                                    </p:set>
                                    <p:animEffect transition="in" filter="wipe(down)">
                                      <p:cBhvr>
                                        <p:cTn id="43" dur="500"/>
                                        <p:tgtEl>
                                          <p:spTgt spid="65"/>
                                        </p:tgtEl>
                                      </p:cBhvr>
                                    </p:animEffect>
                                  </p:childTnLst>
                                </p:cTn>
                              </p:par>
                              <p:par>
                                <p:cTn id="44" presetID="22" presetClass="entr" presetSubtype="8" fill="hold" grpId="0" nodeType="withEffect">
                                  <p:stCondLst>
                                    <p:cond delay="1500"/>
                                  </p:stCondLst>
                                  <p:childTnLst>
                                    <p:set>
                                      <p:cBhvr>
                                        <p:cTn id="45" dur="1" fill="hold">
                                          <p:stCondLst>
                                            <p:cond delay="0"/>
                                          </p:stCondLst>
                                        </p:cTn>
                                        <p:tgtEl>
                                          <p:spTgt spid="70"/>
                                        </p:tgtEl>
                                        <p:attrNameLst>
                                          <p:attrName>style.visibility</p:attrName>
                                        </p:attrNameLst>
                                      </p:cBhvr>
                                      <p:to>
                                        <p:strVal val="visible"/>
                                      </p:to>
                                    </p:set>
                                    <p:animEffect transition="in" filter="wipe(left)">
                                      <p:cBhvr>
                                        <p:cTn id="46" dur="5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2000" fill="hold" nodeType="clickEffect">
                                  <p:stCondLst>
                                    <p:cond delay="0"/>
                                  </p:stCondLst>
                                  <p:childTnLst>
                                    <p:animEffect transition="out" filter="fade">
                                      <p:cBhvr>
                                        <p:cTn id="50" dur="1000" tmFilter="0, 0; .2, .5; .8, .5; 1, 0"/>
                                        <p:tgtEl>
                                          <p:spTgt spid="49"/>
                                        </p:tgtEl>
                                      </p:cBhvr>
                                    </p:animEffect>
                                    <p:animScale>
                                      <p:cBhvr>
                                        <p:cTn id="51" dur="500" autoRev="1" fill="hold"/>
                                        <p:tgtEl>
                                          <p:spTgt spid="49"/>
                                        </p:tgtEl>
                                      </p:cBhvr>
                                      <p:by x="105000" y="105000"/>
                                    </p:animScale>
                                  </p:childTnLst>
                                </p:cTn>
                              </p:par>
                              <p:par>
                                <p:cTn id="52" presetID="22" presetClass="entr" presetSubtype="4" fill="hold" nodeType="withEffect">
                                  <p:stCondLst>
                                    <p:cond delay="1000"/>
                                  </p:stCondLst>
                                  <p:childTnLst>
                                    <p:set>
                                      <p:cBhvr>
                                        <p:cTn id="53" dur="1" fill="hold">
                                          <p:stCondLst>
                                            <p:cond delay="0"/>
                                          </p:stCondLst>
                                        </p:cTn>
                                        <p:tgtEl>
                                          <p:spTgt spid="5"/>
                                        </p:tgtEl>
                                        <p:attrNameLst>
                                          <p:attrName>style.visibility</p:attrName>
                                        </p:attrNameLst>
                                      </p:cBhvr>
                                      <p:to>
                                        <p:strVal val="visible"/>
                                      </p:to>
                                    </p:set>
                                    <p:animEffect transition="in" filter="wipe(down)">
                                      <p:cBhvr>
                                        <p:cTn id="54" dur="500"/>
                                        <p:tgtEl>
                                          <p:spTgt spid="5"/>
                                        </p:tgtEl>
                                      </p:cBhvr>
                                    </p:animEffect>
                                  </p:childTnLst>
                                </p:cTn>
                              </p:par>
                              <p:par>
                                <p:cTn id="55" presetID="22" presetClass="entr" presetSubtype="8" fill="hold" grpId="0" nodeType="withEffect">
                                  <p:stCondLst>
                                    <p:cond delay="150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down)">
                                      <p:cBhvr>
                                        <p:cTn id="62" dur="500"/>
                                        <p:tgtEl>
                                          <p:spTgt spid="6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down)">
                                      <p:cBhvr>
                                        <p:cTn id="6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526"/>
            <a:ext cx="9144000" cy="4032448"/>
          </a:xfrm>
          <a:prstGeom prst="rect">
            <a:avLst/>
          </a:prstGeom>
        </p:spPr>
      </p:pic>
      <p:grpSp>
        <p:nvGrpSpPr>
          <p:cNvPr id="8" name="组合 7"/>
          <p:cNvGrpSpPr/>
          <p:nvPr/>
        </p:nvGrpSpPr>
        <p:grpSpPr>
          <a:xfrm>
            <a:off x="2877562" y="1893308"/>
            <a:ext cx="3388877" cy="1309384"/>
            <a:chOff x="2877562" y="2108752"/>
            <a:chExt cx="3388877" cy="1309384"/>
          </a:xfrm>
        </p:grpSpPr>
        <p:sp>
          <p:nvSpPr>
            <p:cNvPr id="6" name="TextBox 5"/>
            <p:cNvSpPr txBox="1"/>
            <p:nvPr/>
          </p:nvSpPr>
          <p:spPr>
            <a:xfrm>
              <a:off x="3525634" y="2108752"/>
              <a:ext cx="2558534" cy="830997"/>
            </a:xfrm>
            <a:prstGeom prst="rect">
              <a:avLst/>
            </a:prstGeom>
            <a:noFill/>
          </p:spPr>
          <p:txBody>
            <a:bodyPr wrap="square" rtlCol="0">
              <a:spAutoFit/>
            </a:bodyPr>
            <a:lstStyle/>
            <a:p>
              <a:pPr algn="ctr"/>
              <a:r>
                <a:rPr lang="en-US" altLang="zh-CN" sz="4800" dirty="0" smtClean="0">
                  <a:solidFill>
                    <a:schemeClr val="bg1"/>
                  </a:solidFill>
                  <a:latin typeface="Impact" pitchFamily="34" charset="0"/>
                </a:rPr>
                <a:t>THANKS</a:t>
              </a:r>
              <a:endParaRPr lang="zh-CN" altLang="en-US" sz="4800" dirty="0">
                <a:solidFill>
                  <a:schemeClr val="bg1"/>
                </a:solidFill>
                <a:latin typeface="Impact" pitchFamily="34" charset="0"/>
              </a:endParaRPr>
            </a:p>
          </p:txBody>
        </p:sp>
        <p:sp>
          <p:nvSpPr>
            <p:cNvPr id="7" name="矩形 6"/>
            <p:cNvSpPr/>
            <p:nvPr/>
          </p:nvSpPr>
          <p:spPr>
            <a:xfrm>
              <a:off x="2877562" y="2987249"/>
              <a:ext cx="3388877" cy="430887"/>
            </a:xfrm>
            <a:prstGeom prst="rect">
              <a:avLst/>
            </a:prstGeom>
          </p:spPr>
          <p:txBody>
            <a:bodyPr wrap="square">
              <a:spAutoFit/>
            </a:bodyPr>
            <a:lstStyle/>
            <a:p>
              <a:pPr algn="ctr"/>
              <a:r>
                <a:rPr lang="en-US" altLang="zh-CN" sz="2200" dirty="0" smtClean="0">
                  <a:solidFill>
                    <a:schemeClr val="bg1"/>
                  </a:solidFill>
                  <a:latin typeface="张海山锐线体简" pitchFamily="2" charset="-122"/>
                  <a:ea typeface="张海山锐线体简" pitchFamily="2" charset="-122"/>
                </a:rPr>
                <a:t>    I </a:t>
              </a:r>
              <a:r>
                <a:rPr lang="en-US" altLang="zh-CN" sz="2200" dirty="0">
                  <a:solidFill>
                    <a:schemeClr val="bg1"/>
                  </a:solidFill>
                  <a:latin typeface="张海山锐线体简" pitchFamily="2" charset="-122"/>
                  <a:ea typeface="张海山锐线体简" pitchFamily="2" charset="-122"/>
                </a:rPr>
                <a:t>will </a:t>
              </a:r>
              <a:r>
                <a:rPr lang="en-US" altLang="zh-CN" sz="2200" dirty="0" smtClean="0">
                  <a:solidFill>
                    <a:schemeClr val="bg1"/>
                  </a:solidFill>
                  <a:latin typeface="张海山锐线体简" pitchFamily="2" charset="-122"/>
                  <a:ea typeface="张海山锐线体简" pitchFamily="2" charset="-122"/>
                </a:rPr>
                <a:t>do my best</a:t>
              </a:r>
              <a:r>
                <a:rPr lang="zh-CN" altLang="en-US" sz="2200" dirty="0" smtClean="0">
                  <a:solidFill>
                    <a:schemeClr val="bg1"/>
                  </a:solidFill>
                  <a:latin typeface="张海山锐线体简" pitchFamily="2" charset="-122"/>
                  <a:ea typeface="张海山锐线体简" pitchFamily="2" charset="-122"/>
                </a:rPr>
                <a:t>！</a:t>
              </a:r>
              <a:endParaRPr lang="zh-CN" altLang="en-US" sz="2200" dirty="0">
                <a:solidFill>
                  <a:schemeClr val="bg1"/>
                </a:solidFill>
                <a:latin typeface="张海山锐线体简" pitchFamily="2" charset="-122"/>
                <a:ea typeface="张海山锐线体简" pitchFamily="2" charset="-122"/>
              </a:endParaRPr>
            </a:p>
          </p:txBody>
        </p:sp>
      </p:grpSp>
    </p:spTree>
    <p:extLst>
      <p:ext uri="{BB962C8B-B14F-4D97-AF65-F5344CB8AC3E}">
        <p14:creationId xmlns:p14="http://schemas.microsoft.com/office/powerpoint/2010/main" val="41429653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EE1E2"/>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40" y="195486"/>
            <a:ext cx="6309320" cy="4731990"/>
          </a:xfrm>
          <a:prstGeom prst="rect">
            <a:avLst/>
          </a:prstGeom>
        </p:spPr>
      </p:pic>
    </p:spTree>
    <p:extLst>
      <p:ext uri="{BB962C8B-B14F-4D97-AF65-F5344CB8AC3E}">
        <p14:creationId xmlns:p14="http://schemas.microsoft.com/office/powerpoint/2010/main" val="7925578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矩形 12"/>
          <p:cNvSpPr/>
          <p:nvPr/>
        </p:nvSpPr>
        <p:spPr>
          <a:xfrm>
            <a:off x="4067944" y="3470666"/>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情報技術</a:t>
            </a:r>
            <a:endParaRPr lang="zh-CN" altLang="en-US" dirty="0"/>
          </a:p>
        </p:txBody>
      </p:sp>
      <p:sp>
        <p:nvSpPr>
          <p:cNvPr id="14" name="矩形 13"/>
          <p:cNvSpPr/>
          <p:nvPr/>
        </p:nvSpPr>
        <p:spPr>
          <a:xfrm>
            <a:off x="2267744" y="2691085"/>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中国の大連</a:t>
            </a:r>
            <a:endParaRPr lang="zh-CN" altLang="en-US" dirty="0"/>
          </a:p>
        </p:txBody>
      </p:sp>
      <p:sp>
        <p:nvSpPr>
          <p:cNvPr id="15" name="矩形 14"/>
          <p:cNvSpPr/>
          <p:nvPr/>
        </p:nvSpPr>
        <p:spPr>
          <a:xfrm>
            <a:off x="4067944" y="1913594"/>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二十一歳</a:t>
            </a:r>
            <a:endParaRPr lang="zh-CN" altLang="en-US" dirty="0"/>
          </a:p>
        </p:txBody>
      </p:sp>
      <p:sp>
        <p:nvSpPr>
          <p:cNvPr id="7" name="矩形 6"/>
          <p:cNvSpPr/>
          <p:nvPr/>
        </p:nvSpPr>
        <p:spPr>
          <a:xfrm>
            <a:off x="2267744" y="1134013"/>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尹鴻濤</a:t>
            </a:r>
            <a:r>
              <a:rPr lang="en-US" altLang="ja-JP" dirty="0" smtClean="0"/>
              <a:t>(</a:t>
            </a:r>
            <a:r>
              <a:rPr lang="ja-JP" altLang="en-US" dirty="0" smtClean="0"/>
              <a:t>イン　コウトウ</a:t>
            </a:r>
            <a:r>
              <a:rPr lang="en-US" altLang="ja-JP" dirty="0" smtClean="0"/>
              <a:t>)</a:t>
            </a:r>
            <a:endParaRPr lang="zh-CN" altLang="en-US" dirty="0"/>
          </a:p>
        </p:txBody>
      </p:sp>
      <p:sp>
        <p:nvSpPr>
          <p:cNvPr id="6" name="文本框 5"/>
          <p:cNvSpPr txBox="1"/>
          <p:nvPr/>
        </p:nvSpPr>
        <p:spPr>
          <a:xfrm>
            <a:off x="3923928" y="1037325"/>
            <a:ext cx="1368152" cy="769441"/>
          </a:xfrm>
          <a:prstGeom prst="rect">
            <a:avLst/>
          </a:prstGeom>
          <a:noFill/>
        </p:spPr>
        <p:txBody>
          <a:bodyPr wrap="square" rtlCol="0">
            <a:spAutoFit/>
          </a:bodyPr>
          <a:lstStyle/>
          <a:p>
            <a:r>
              <a:rPr lang="ja-JP" altLang="en-US" sz="4400" dirty="0" smtClean="0">
                <a:latin typeface="张海山锐线体简" panose="02000000000000000000" pitchFamily="2" charset="-122"/>
                <a:ea typeface="张海山锐线体简" panose="02000000000000000000" pitchFamily="2" charset="-122"/>
              </a:rPr>
              <a:t>名前</a:t>
            </a:r>
            <a:endParaRPr lang="zh-CN" altLang="en-US" sz="4400" dirty="0">
              <a:latin typeface="张海山锐线体简" panose="02000000000000000000" pitchFamily="2" charset="-122"/>
              <a:ea typeface="张海山锐线体简" panose="02000000000000000000" pitchFamily="2" charset="-122"/>
            </a:endParaRPr>
          </a:p>
        </p:txBody>
      </p:sp>
      <p:sp>
        <p:nvSpPr>
          <p:cNvPr id="10" name="文本框 9"/>
          <p:cNvSpPr txBox="1"/>
          <p:nvPr/>
        </p:nvSpPr>
        <p:spPr>
          <a:xfrm>
            <a:off x="3923928" y="1812829"/>
            <a:ext cx="1368152" cy="769441"/>
          </a:xfrm>
          <a:prstGeom prst="rect">
            <a:avLst/>
          </a:prstGeom>
          <a:noFill/>
        </p:spPr>
        <p:txBody>
          <a:bodyPr wrap="square" rtlCol="0">
            <a:spAutoFit/>
          </a:bodyPr>
          <a:lstStyle/>
          <a:p>
            <a:r>
              <a:rPr lang="ja-JP" altLang="en-US" sz="4400" dirty="0" smtClean="0">
                <a:latin typeface="张海山锐线体简" panose="02000000000000000000" pitchFamily="2" charset="-122"/>
                <a:ea typeface="张海山锐线体简" panose="02000000000000000000" pitchFamily="2" charset="-122"/>
              </a:rPr>
              <a:t>年齢</a:t>
            </a:r>
            <a:endParaRPr lang="zh-CN" altLang="en-US" sz="4400" dirty="0">
              <a:latin typeface="张海山锐线体简" panose="02000000000000000000" pitchFamily="2" charset="-122"/>
              <a:ea typeface="张海山锐线体简" panose="02000000000000000000" pitchFamily="2" charset="-122"/>
            </a:endParaRPr>
          </a:p>
        </p:txBody>
      </p:sp>
      <p:sp>
        <p:nvSpPr>
          <p:cNvPr id="11" name="文本框 10"/>
          <p:cNvSpPr txBox="1"/>
          <p:nvPr/>
        </p:nvSpPr>
        <p:spPr>
          <a:xfrm>
            <a:off x="3923928" y="2588333"/>
            <a:ext cx="1368152" cy="769441"/>
          </a:xfrm>
          <a:prstGeom prst="rect">
            <a:avLst/>
          </a:prstGeom>
          <a:noFill/>
        </p:spPr>
        <p:txBody>
          <a:bodyPr wrap="square" rtlCol="0">
            <a:spAutoFit/>
          </a:bodyPr>
          <a:lstStyle/>
          <a:p>
            <a:r>
              <a:rPr lang="ja-JP" altLang="en-US" sz="4400">
                <a:latin typeface="张海山锐线体简" panose="02000000000000000000" pitchFamily="2" charset="-122"/>
                <a:ea typeface="张海山锐线体简" panose="02000000000000000000" pitchFamily="2" charset="-122"/>
              </a:rPr>
              <a:t>出身</a:t>
            </a:r>
            <a:endParaRPr lang="zh-CN" altLang="en-US" sz="4400" dirty="0">
              <a:latin typeface="张海山锐线体简" panose="02000000000000000000" pitchFamily="2" charset="-122"/>
              <a:ea typeface="张海山锐线体简" panose="02000000000000000000" pitchFamily="2" charset="-122"/>
            </a:endParaRPr>
          </a:p>
        </p:txBody>
      </p:sp>
      <p:sp>
        <p:nvSpPr>
          <p:cNvPr id="12" name="文本框 11"/>
          <p:cNvSpPr txBox="1"/>
          <p:nvPr/>
        </p:nvSpPr>
        <p:spPr>
          <a:xfrm>
            <a:off x="3923928" y="3363838"/>
            <a:ext cx="1368152" cy="769441"/>
          </a:xfrm>
          <a:prstGeom prst="rect">
            <a:avLst/>
          </a:prstGeom>
          <a:noFill/>
        </p:spPr>
        <p:txBody>
          <a:bodyPr wrap="square" rtlCol="0">
            <a:spAutoFit/>
          </a:bodyPr>
          <a:lstStyle/>
          <a:p>
            <a:r>
              <a:rPr lang="ja-JP" altLang="en-US" sz="4400" dirty="0" smtClean="0">
                <a:latin typeface="张海山锐线体简" panose="02000000000000000000" pitchFamily="2" charset="-122"/>
                <a:ea typeface="张海山锐线体简" panose="02000000000000000000" pitchFamily="2" charset="-122"/>
              </a:rPr>
              <a:t>専攻</a:t>
            </a:r>
            <a:endParaRPr lang="zh-CN" altLang="en-US" sz="4400" dirty="0">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210091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3.05556E-6 -4.5679E-6 L -0.33472 -4.5679E-6 " pathEditMode="relative" rAng="0" ptsTypes="AA">
                                      <p:cBhvr>
                                        <p:cTn id="6" dur="1500" fill="hold"/>
                                        <p:tgtEl>
                                          <p:spTgt spid="6"/>
                                        </p:tgtEl>
                                        <p:attrNameLst>
                                          <p:attrName>ppt_x</p:attrName>
                                          <p:attrName>ppt_y</p:attrName>
                                        </p:attrNameLst>
                                      </p:cBhvr>
                                      <p:rCtr x="-16736" y="0"/>
                                    </p:animMotion>
                                  </p:childTnLst>
                                </p:cTn>
                              </p:par>
                              <p:par>
                                <p:cTn id="7" presetID="22" presetClass="entr" presetSubtype="8" fill="hold" grpId="0" nodeType="withEffect">
                                  <p:stCondLst>
                                    <p:cond delay="150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750"/>
                                        <p:tgtEl>
                                          <p:spTgt spid="7"/>
                                        </p:tgtEl>
                                      </p:cBhvr>
                                    </p:animEffect>
                                  </p:childTnLst>
                                </p:cTn>
                              </p:par>
                              <p:par>
                                <p:cTn id="10" presetID="63" presetClass="path" presetSubtype="0" accel="50000" decel="50000" fill="hold" grpId="0" nodeType="withEffect">
                                  <p:stCondLst>
                                    <p:cond delay="0"/>
                                  </p:stCondLst>
                                  <p:childTnLst>
                                    <p:animMotion origin="layout" path="M -3.05556E-6 -4.93827E-7 L 0.32674 -4.93827E-7 " pathEditMode="relative" rAng="0" ptsTypes="AA">
                                      <p:cBhvr>
                                        <p:cTn id="11" dur="1500" fill="hold"/>
                                        <p:tgtEl>
                                          <p:spTgt spid="10"/>
                                        </p:tgtEl>
                                        <p:attrNameLst>
                                          <p:attrName>ppt_x</p:attrName>
                                          <p:attrName>ppt_y</p:attrName>
                                        </p:attrNameLst>
                                      </p:cBhvr>
                                      <p:rCtr x="16337" y="0"/>
                                    </p:animMotion>
                                  </p:childTnLst>
                                </p:cTn>
                              </p:par>
                              <p:par>
                                <p:cTn id="12" presetID="22" presetClass="entr" presetSubtype="2"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750"/>
                                        <p:tgtEl>
                                          <p:spTgt spid="15"/>
                                        </p:tgtEl>
                                      </p:cBhvr>
                                    </p:animEffect>
                                  </p:childTnLst>
                                </p:cTn>
                              </p:par>
                              <p:par>
                                <p:cTn id="15" presetID="35" presetClass="path" presetSubtype="0" accel="50000" decel="50000" fill="hold" grpId="0" nodeType="withEffect">
                                  <p:stCondLst>
                                    <p:cond delay="0"/>
                                  </p:stCondLst>
                                  <p:childTnLst>
                                    <p:animMotion origin="layout" path="M -3.05556E-6 -4.5679E-6 L -0.33472 -4.5679E-6 " pathEditMode="relative" rAng="0" ptsTypes="AA">
                                      <p:cBhvr>
                                        <p:cTn id="16" dur="1500" fill="hold"/>
                                        <p:tgtEl>
                                          <p:spTgt spid="11"/>
                                        </p:tgtEl>
                                        <p:attrNameLst>
                                          <p:attrName>ppt_x</p:attrName>
                                          <p:attrName>ppt_y</p:attrName>
                                        </p:attrNameLst>
                                      </p:cBhvr>
                                      <p:rCtr x="-16736" y="0"/>
                                    </p:animMotion>
                                  </p:childTnLst>
                                </p:cTn>
                              </p:par>
                              <p:par>
                                <p:cTn id="17" presetID="22" presetClass="entr" presetSubtype="8"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750"/>
                                        <p:tgtEl>
                                          <p:spTgt spid="14"/>
                                        </p:tgtEl>
                                      </p:cBhvr>
                                    </p:animEffect>
                                  </p:childTnLst>
                                </p:cTn>
                              </p:par>
                              <p:par>
                                <p:cTn id="20" presetID="63" presetClass="path" presetSubtype="0" accel="50000" decel="50000" fill="hold" grpId="0" nodeType="withEffect">
                                  <p:stCondLst>
                                    <p:cond delay="0"/>
                                  </p:stCondLst>
                                  <p:childTnLst>
                                    <p:animMotion origin="layout" path="M -3.05556E-6 -3.7037E-6 L 0.32674 -3.7037E-6 " pathEditMode="relative" rAng="0" ptsTypes="AA">
                                      <p:cBhvr>
                                        <p:cTn id="21" dur="1500" fill="hold"/>
                                        <p:tgtEl>
                                          <p:spTgt spid="12"/>
                                        </p:tgtEl>
                                        <p:attrNameLst>
                                          <p:attrName>ppt_x</p:attrName>
                                          <p:attrName>ppt_y</p:attrName>
                                        </p:attrNameLst>
                                      </p:cBhvr>
                                      <p:rCtr x="16337" y="0"/>
                                    </p:animMotion>
                                  </p:childTnLst>
                                </p:cTn>
                              </p:par>
                              <p:par>
                                <p:cTn id="22" presetID="22" presetClass="entr" presetSubtype="2" fill="hold" grpId="0" nodeType="withEffect">
                                  <p:stCondLst>
                                    <p:cond delay="150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7" grpId="0" animBg="1"/>
      <p:bldP spid="6"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p:nvSpPr>
        <p:spPr>
          <a:xfrm>
            <a:off x="4391982" y="462650"/>
            <a:ext cx="3744415" cy="201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07603" y="2664785"/>
            <a:ext cx="7128793" cy="201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お</a:t>
            </a:r>
            <a:endParaRPr lang="zh-CN" altLang="en-US" dirty="0"/>
          </a:p>
        </p:txBody>
      </p:sp>
      <p:sp>
        <p:nvSpPr>
          <p:cNvPr id="8" name="TextBox 7"/>
          <p:cNvSpPr txBox="1"/>
          <p:nvPr/>
        </p:nvSpPr>
        <p:spPr>
          <a:xfrm>
            <a:off x="1193672" y="2934121"/>
            <a:ext cx="3372280" cy="1477328"/>
          </a:xfrm>
          <a:prstGeom prst="rect">
            <a:avLst/>
          </a:prstGeom>
          <a:noFill/>
        </p:spPr>
        <p:txBody>
          <a:bodyPr wrap="square" rtlCol="0">
            <a:spAutoFit/>
          </a:bodyPr>
          <a:lstStyle/>
          <a:p>
            <a:r>
              <a:rPr lang="ja-JP" altLang="en-US" dirty="0" smtClean="0">
                <a:latin typeface="张海山锐线体简" pitchFamily="2" charset="-122"/>
                <a:ea typeface="张海山锐线体简" pitchFamily="2" charset="-122"/>
              </a:rPr>
              <a:t>ジョギングの経歴</a:t>
            </a:r>
            <a:r>
              <a:rPr lang="zh-CN" altLang="en-US" dirty="0" smtClean="0">
                <a:latin typeface="张海山锐线体简" pitchFamily="2" charset="-122"/>
                <a:ea typeface="张海山锐线体简" pitchFamily="2" charset="-122"/>
              </a:rPr>
              <a:t>：</a:t>
            </a:r>
            <a:endParaRPr lang="en-US" altLang="zh-CN" dirty="0" smtClean="0">
              <a:latin typeface="张海山锐线体简" pitchFamily="2" charset="-122"/>
              <a:ea typeface="张海山锐线体简" pitchFamily="2" charset="-122"/>
            </a:endParaRPr>
          </a:p>
          <a:p>
            <a:endParaRPr lang="en-US" altLang="zh-CN" dirty="0">
              <a:latin typeface="张海山锐线体简" pitchFamily="2" charset="-122"/>
              <a:ea typeface="张海山锐线体简" pitchFamily="2" charset="-122"/>
            </a:endParaRPr>
          </a:p>
          <a:p>
            <a:r>
              <a:rPr lang="ja-JP" altLang="en-US" dirty="0">
                <a:latin typeface="张海山锐线体简" pitchFamily="2" charset="-122"/>
                <a:ea typeface="张海山锐线体简" pitchFamily="2" charset="-122"/>
              </a:rPr>
              <a:t>日本に来た当初は</a:t>
            </a:r>
            <a:r>
              <a:rPr lang="en-US" altLang="ja-JP" dirty="0">
                <a:latin typeface="张海山锐线体简" pitchFamily="2" charset="-122"/>
                <a:ea typeface="张海山锐线体简" pitchFamily="2" charset="-122"/>
              </a:rPr>
              <a:t>2km</a:t>
            </a:r>
            <a:r>
              <a:rPr lang="ja-JP" altLang="en-US" dirty="0">
                <a:latin typeface="张海山锐线体简" pitchFamily="2" charset="-122"/>
                <a:ea typeface="张海山锐线体简" pitchFamily="2" charset="-122"/>
              </a:rPr>
              <a:t>程度の距離だったが、今は</a:t>
            </a:r>
            <a:r>
              <a:rPr lang="en-US" altLang="ja-JP" dirty="0">
                <a:latin typeface="张海山锐线体简" pitchFamily="2" charset="-122"/>
                <a:ea typeface="张海山锐线体简" pitchFamily="2" charset="-122"/>
              </a:rPr>
              <a:t>5 km</a:t>
            </a:r>
            <a:r>
              <a:rPr lang="ja-JP" altLang="en-US" dirty="0">
                <a:latin typeface="张海山锐线体简" pitchFamily="2" charset="-122"/>
                <a:ea typeface="张海山锐线体简" pitchFamily="2" charset="-122"/>
              </a:rPr>
              <a:t>を突破しようとしている。</a:t>
            </a:r>
            <a:endParaRPr lang="zh-CN" altLang="en-US" dirty="0">
              <a:latin typeface="张海山锐线体简" pitchFamily="2" charset="-122"/>
              <a:ea typeface="张海山锐线体简" pitchFamily="2" charset="-122"/>
            </a:endParaRPr>
          </a:p>
        </p:txBody>
      </p:sp>
      <p:sp>
        <p:nvSpPr>
          <p:cNvPr id="9" name="TextBox 8"/>
          <p:cNvSpPr txBox="1"/>
          <p:nvPr/>
        </p:nvSpPr>
        <p:spPr>
          <a:xfrm>
            <a:off x="4664437" y="731986"/>
            <a:ext cx="3199504" cy="1477328"/>
          </a:xfrm>
          <a:prstGeom prst="rect">
            <a:avLst/>
          </a:prstGeom>
          <a:noFill/>
        </p:spPr>
        <p:txBody>
          <a:bodyPr wrap="square" rtlCol="0">
            <a:spAutoFit/>
          </a:bodyPr>
          <a:lstStyle/>
          <a:p>
            <a:r>
              <a:rPr lang="ja-JP" altLang="en-US" dirty="0">
                <a:latin typeface="张海山锐线体简" pitchFamily="2" charset="-122"/>
                <a:ea typeface="张海山锐线体简" pitchFamily="2" charset="-122"/>
              </a:rPr>
              <a:t>座右銘</a:t>
            </a:r>
            <a:r>
              <a:rPr lang="zh-CN" altLang="en-US" dirty="0" smtClean="0">
                <a:latin typeface="张海山锐线体简" pitchFamily="2" charset="-122"/>
                <a:ea typeface="张海山锐线体简" pitchFamily="2" charset="-122"/>
              </a:rPr>
              <a:t>：</a:t>
            </a:r>
            <a:r>
              <a:rPr lang="en-US" altLang="zh-CN" dirty="0" smtClean="0">
                <a:latin typeface="张海山锐线体简" pitchFamily="2" charset="-122"/>
                <a:ea typeface="张海山锐线体简" pitchFamily="2" charset="-122"/>
              </a:rPr>
              <a:t>Never give it up</a:t>
            </a:r>
          </a:p>
          <a:p>
            <a:endParaRPr lang="en-US" altLang="zh-CN" dirty="0" smtClean="0">
              <a:latin typeface="张海山锐线体简" pitchFamily="2" charset="-122"/>
              <a:ea typeface="张海山锐线体简" pitchFamily="2" charset="-122"/>
            </a:endParaRPr>
          </a:p>
          <a:p>
            <a:r>
              <a:rPr lang="ja-JP" altLang="en-US" dirty="0">
                <a:latin typeface="张海山锐线体简" pitchFamily="2" charset="-122"/>
                <a:ea typeface="张海山锐线体简" pitchFamily="2" charset="-122"/>
              </a:rPr>
              <a:t>趣味</a:t>
            </a:r>
            <a:r>
              <a:rPr lang="zh-CN" altLang="en-US" dirty="0" smtClean="0">
                <a:latin typeface="张海山锐线体简" pitchFamily="2" charset="-122"/>
                <a:ea typeface="张海山锐线体简" pitchFamily="2" charset="-122"/>
              </a:rPr>
              <a:t>：</a:t>
            </a:r>
            <a:r>
              <a:rPr lang="en-US" altLang="zh-CN" dirty="0" smtClean="0">
                <a:latin typeface="张海山锐线体简" pitchFamily="2" charset="-122"/>
                <a:ea typeface="张海山锐线体简" pitchFamily="2" charset="-122"/>
              </a:rPr>
              <a:t>Game </a:t>
            </a:r>
            <a:r>
              <a:rPr lang="en-US" altLang="ja-JP" dirty="0" smtClean="0">
                <a:latin typeface="张海山锐线体简" pitchFamily="2" charset="-122"/>
                <a:ea typeface="张海山锐线体简" pitchFamily="2" charset="-122"/>
              </a:rPr>
              <a:t>anime</a:t>
            </a:r>
            <a:r>
              <a:rPr lang="ja-JP" altLang="en-US" dirty="0">
                <a:latin typeface="张海山锐线体简" pitchFamily="2" charset="-122"/>
                <a:ea typeface="张海山锐线体简" pitchFamily="2" charset="-122"/>
              </a:rPr>
              <a:t> </a:t>
            </a:r>
            <a:r>
              <a:rPr lang="en-US" altLang="zh-CN" dirty="0" smtClean="0">
                <a:latin typeface="张海山锐线体简" pitchFamily="2" charset="-122"/>
                <a:ea typeface="张海山锐线体简" pitchFamily="2" charset="-122"/>
              </a:rPr>
              <a:t>jogging</a:t>
            </a:r>
          </a:p>
          <a:p>
            <a:endParaRPr lang="en-US" altLang="zh-CN" dirty="0" smtClean="0">
              <a:latin typeface="张海山锐线体简" pitchFamily="2" charset="-122"/>
              <a:ea typeface="张海山锐线体简" pitchFamily="2" charset="-122"/>
            </a:endParaRPr>
          </a:p>
          <a:p>
            <a:r>
              <a:rPr lang="zh-CN" altLang="en-US" dirty="0" smtClean="0">
                <a:latin typeface="张海山锐线体简" pitchFamily="2" charset="-122"/>
                <a:ea typeface="张海山锐线体简" pitchFamily="2" charset="-122"/>
              </a:rPr>
              <a:t>性格：</a:t>
            </a:r>
            <a:r>
              <a:rPr lang="en-US" altLang="zh-CN" dirty="0" smtClean="0">
                <a:latin typeface="张海山锐线体简" pitchFamily="2" charset="-122"/>
                <a:ea typeface="张海山锐线体简" pitchFamily="2" charset="-122"/>
              </a:rPr>
              <a:t>optimistic  positive</a:t>
            </a:r>
            <a:endParaRPr lang="zh-CN" altLang="en-US" dirty="0">
              <a:latin typeface="张海山锐线体简" pitchFamily="2" charset="-122"/>
              <a:ea typeface="张海山锐线体简"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664784"/>
            <a:ext cx="1584176" cy="2016001"/>
          </a:xfrm>
          <a:prstGeom prst="rect">
            <a:avLst/>
          </a:prstGeom>
        </p:spPr>
      </p:pic>
      <p:pic>
        <p:nvPicPr>
          <p:cNvPr id="1027" name="Picture 3" descr="https://gss2.bdstatic.com/9fo3dSag_xI4khGkpoWK1HF6hhy/baike/c0%3Dbaike272%2C5%2C5%2C272%2C90/sign=41956e3d0423dd54357eaf3ab060d8bb/c8177f3e6709c93dfa491cae923df8dcd100542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603" y="462650"/>
            <a:ext cx="3384378"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7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https://gss0.bdstatic.com/94o3dSag_xI4khGkpoWK1HF6hhy/baike/crop%3D0%2C1%2C770%2C508%3Bc0%3Dbaike92%2C5%2C5%2C92%2C30/sign=21cec028db43ad4bb2611c80bf32769e/a8773912b31bb05100e48ea53c7adab44bede07f.jpg"/>
          <p:cNvPicPr>
            <a:picLocks noChangeAspect="1" noChangeArrowheads="1"/>
          </p:cNvPicPr>
          <p:nvPr/>
        </p:nvPicPr>
        <p:blipFill rotWithShape="1">
          <a:blip r:embed="rId3">
            <a:extLst>
              <a:ext uri="{28A0092B-C50C-407E-A947-70E740481C1C}">
                <a14:useLocalDpi xmlns:a14="http://schemas.microsoft.com/office/drawing/2010/main" val="0"/>
              </a:ext>
            </a:extLst>
          </a:blip>
          <a:srcRect b="9222"/>
          <a:stretch/>
        </p:blipFill>
        <p:spPr bwMode="auto">
          <a:xfrm>
            <a:off x="1331640" y="855368"/>
            <a:ext cx="6768752" cy="416902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gss1.bdstatic.com/9vo3dSag_xI4khGkpoWK1HF6hhy/baike/c0%3Dbaike150%2C5%2C5%2C150%2C50/sign=bd213fec8e0a19d8df0e8c575293e9ee/d53f8794a4c27d1ea3855d9915d5ad6edcc438cf.jpg"/>
          <p:cNvPicPr>
            <a:picLocks noChangeAspect="1" noChangeArrowheads="1"/>
          </p:cNvPicPr>
          <p:nvPr/>
        </p:nvPicPr>
        <p:blipFill rotWithShape="1">
          <a:blip r:embed="rId4">
            <a:extLst>
              <a:ext uri="{28A0092B-C50C-407E-A947-70E740481C1C}">
                <a14:useLocalDpi xmlns:a14="http://schemas.microsoft.com/office/drawing/2010/main" val="0"/>
              </a:ext>
            </a:extLst>
          </a:blip>
          <a:srcRect l="13458" r="15579" b="12909"/>
          <a:stretch/>
        </p:blipFill>
        <p:spPr bwMode="auto">
          <a:xfrm>
            <a:off x="1331640" y="855368"/>
            <a:ext cx="6768752" cy="4169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0528" y="257037"/>
            <a:ext cx="3816424" cy="523220"/>
          </a:xfrm>
          <a:prstGeom prst="rect">
            <a:avLst/>
          </a:prstGeom>
          <a:noFill/>
        </p:spPr>
        <p:txBody>
          <a:bodyPr wrap="square" rtlCol="0">
            <a:spAutoFit/>
          </a:bodyPr>
          <a:lstStyle/>
          <a:p>
            <a:pPr algn="ctr"/>
            <a:r>
              <a:rPr lang="ja-JP" altLang="en-US" sz="2800" dirty="0" smtClean="0">
                <a:latin typeface="Arial Black" pitchFamily="34" charset="0"/>
              </a:rPr>
              <a:t>私の故郷（大連）</a:t>
            </a:r>
            <a:endParaRPr lang="zh-CN" altLang="en-US" sz="2800" dirty="0">
              <a:latin typeface="Arial Black" pitchFamily="34" charset="0"/>
            </a:endParaRPr>
          </a:p>
        </p:txBody>
      </p:sp>
      <p:pic>
        <p:nvPicPr>
          <p:cNvPr id="1034" name="Picture 10" descr="https://n.sinaimg.cn/sinacn22/77/w1500h977/20181001/91f0-hktxqah298612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657"/>
          <a:stretch/>
        </p:blipFill>
        <p:spPr bwMode="auto">
          <a:xfrm>
            <a:off x="1331640" y="843558"/>
            <a:ext cx="6768752" cy="4169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zqb.cyol.com/images/1433889797697_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843558"/>
            <a:ext cx="6768752" cy="416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6641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34"/>
                                        </p:tgtEl>
                                        <p:attrNameLst>
                                          <p:attrName>ppt_x</p:attrName>
                                        </p:attrNameLst>
                                      </p:cBhvr>
                                      <p:tavLst>
                                        <p:tav tm="0">
                                          <p:val>
                                            <p:strVal val="ppt_x"/>
                                          </p:val>
                                        </p:tav>
                                        <p:tav tm="100000">
                                          <p:val>
                                            <p:strVal val="ppt_x"/>
                                          </p:val>
                                        </p:tav>
                                      </p:tavLst>
                                    </p:anim>
                                    <p:anim calcmode="lin" valueType="num">
                                      <p:cBhvr additive="base">
                                        <p:cTn id="13" dur="500"/>
                                        <p:tgtEl>
                                          <p:spTgt spid="1034"/>
                                        </p:tgtEl>
                                        <p:attrNameLst>
                                          <p:attrName>ppt_y</p:attrName>
                                        </p:attrNameLst>
                                      </p:cBhvr>
                                      <p:tavLst>
                                        <p:tav tm="0">
                                          <p:val>
                                            <p:strVal val="ppt_y"/>
                                          </p:val>
                                        </p:tav>
                                        <p:tav tm="100000">
                                          <p:val>
                                            <p:strVal val="1+ppt_h/2"/>
                                          </p:val>
                                        </p:tav>
                                      </p:tavLst>
                                    </p:anim>
                                    <p:set>
                                      <p:cBhvr>
                                        <p:cTn id="14" dur="1" fill="hold">
                                          <p:stCondLst>
                                            <p:cond delay="499"/>
                                          </p:stCondLst>
                                        </p:cTn>
                                        <p:tgtEl>
                                          <p:spTgt spid="10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2051"/>
                                        </p:tgtEl>
                                        <p:attrNameLst>
                                          <p:attrName>ppt_x</p:attrName>
                                        </p:attrNameLst>
                                      </p:cBhvr>
                                      <p:tavLst>
                                        <p:tav tm="0">
                                          <p:val>
                                            <p:strVal val="ppt_x"/>
                                          </p:val>
                                        </p:tav>
                                        <p:tav tm="100000">
                                          <p:val>
                                            <p:strVal val="ppt_x"/>
                                          </p:val>
                                        </p:tav>
                                      </p:tavLst>
                                    </p:anim>
                                    <p:anim calcmode="lin" valueType="num">
                                      <p:cBhvr additive="base">
                                        <p:cTn id="19" dur="500"/>
                                        <p:tgtEl>
                                          <p:spTgt spid="2051"/>
                                        </p:tgtEl>
                                        <p:attrNameLst>
                                          <p:attrName>ppt_y</p:attrName>
                                        </p:attrNameLst>
                                      </p:cBhvr>
                                      <p:tavLst>
                                        <p:tav tm="0">
                                          <p:val>
                                            <p:strVal val="ppt_y"/>
                                          </p:val>
                                        </p:tav>
                                        <p:tav tm="100000">
                                          <p:val>
                                            <p:strVal val="1+ppt_h/2"/>
                                          </p:val>
                                        </p:tav>
                                      </p:tavLst>
                                    </p:anim>
                                    <p:set>
                                      <p:cBhvr>
                                        <p:cTn id="20" dur="1" fill="hold">
                                          <p:stCondLst>
                                            <p:cond delay="499"/>
                                          </p:stCondLst>
                                        </p:cTn>
                                        <p:tgtEl>
                                          <p:spTgt spid="205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053"/>
                                        </p:tgtEl>
                                        <p:attrNameLst>
                                          <p:attrName>ppt_x</p:attrName>
                                        </p:attrNameLst>
                                      </p:cBhvr>
                                      <p:tavLst>
                                        <p:tav tm="0">
                                          <p:val>
                                            <p:strVal val="ppt_x"/>
                                          </p:val>
                                        </p:tav>
                                        <p:tav tm="100000">
                                          <p:val>
                                            <p:strVal val="ppt_x"/>
                                          </p:val>
                                        </p:tav>
                                      </p:tavLst>
                                    </p:anim>
                                    <p:anim calcmode="lin" valueType="num">
                                      <p:cBhvr additive="base">
                                        <p:cTn id="25" dur="500"/>
                                        <p:tgtEl>
                                          <p:spTgt spid="2053"/>
                                        </p:tgtEl>
                                        <p:attrNameLst>
                                          <p:attrName>ppt_y</p:attrName>
                                        </p:attrNameLst>
                                      </p:cBhvr>
                                      <p:tavLst>
                                        <p:tav tm="0">
                                          <p:val>
                                            <p:strVal val="ppt_y"/>
                                          </p:val>
                                        </p:tav>
                                        <p:tav tm="100000">
                                          <p:val>
                                            <p:strVal val="1+ppt_h/2"/>
                                          </p:val>
                                        </p:tav>
                                      </p:tavLst>
                                    </p:anim>
                                    <p:set>
                                      <p:cBhvr>
                                        <p:cTn id="26" dur="1" fill="hold">
                                          <p:stCondLst>
                                            <p:cond delay="499"/>
                                          </p:stCondLst>
                                        </p:cTn>
                                        <p:tgtEl>
                                          <p:spTgt spid="20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7"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6539" y="411510"/>
            <a:ext cx="7868595" cy="48454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descr="å¤å¾è¯¦è§£æä½ åå®ç¾å¹´èââèç®åäº¬ç¤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2" t="20982" r="879" b="9717"/>
          <a:stretch/>
        </p:blipFill>
        <p:spPr bwMode="auto">
          <a:xfrm>
            <a:off x="3122287" y="814827"/>
            <a:ext cx="1762361" cy="1883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sinaimg.cn/large/article/9fa928673897b089468400d7083c36d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53" b="442"/>
          <a:stretch/>
        </p:blipFill>
        <p:spPr bwMode="auto">
          <a:xfrm>
            <a:off x="7022682" y="814827"/>
            <a:ext cx="1762361" cy="18830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pic3.zhimg.com/80/v2-98b7426e7e553cfa89122924d1d47689_h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582" b="6732"/>
          <a:stretch/>
        </p:blipFill>
        <p:spPr bwMode="auto">
          <a:xfrm>
            <a:off x="5076698" y="814827"/>
            <a:ext cx="1753934" cy="18830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1.zhimg.com/80/v2-a2463115f62c225db0cedbfd39c98736_h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2287" y="2961703"/>
            <a:ext cx="2526022" cy="15613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ic2.zhimg.com/80/v2-dd96a38179fde6d3035539604eec5bad_hd.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541" b="21639"/>
          <a:stretch/>
        </p:blipFill>
        <p:spPr bwMode="auto">
          <a:xfrm>
            <a:off x="6012160" y="2931790"/>
            <a:ext cx="2787606" cy="15613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
          <p:cNvSpPr txBox="1"/>
          <p:nvPr/>
        </p:nvSpPr>
        <p:spPr>
          <a:xfrm rot="21073137">
            <a:off x="-1236220" y="123478"/>
            <a:ext cx="3816424" cy="1938992"/>
          </a:xfrm>
          <a:prstGeom prst="rect">
            <a:avLst/>
          </a:prstGeom>
          <a:noFill/>
        </p:spPr>
        <p:txBody>
          <a:bodyPr wrap="square" rtlCol="0">
            <a:spAutoFit/>
          </a:bodyPr>
          <a:lstStyle/>
          <a:p>
            <a:pPr algn="ctr"/>
            <a:r>
              <a:rPr lang="ja-JP" altLang="en-US" sz="2000" dirty="0" smtClean="0">
                <a:latin typeface="Arial Black" pitchFamily="34" charset="0"/>
              </a:rPr>
              <a:t>好</a:t>
            </a:r>
            <a:endParaRPr lang="en-US" altLang="ja-JP" sz="2000" dirty="0" smtClean="0">
              <a:latin typeface="Arial Black" pitchFamily="34" charset="0"/>
            </a:endParaRPr>
          </a:p>
          <a:p>
            <a:pPr algn="ctr"/>
            <a:r>
              <a:rPr lang="ja-JP" altLang="en-US" sz="2000" dirty="0" smtClean="0">
                <a:latin typeface="Arial Black" pitchFamily="34" charset="0"/>
              </a:rPr>
              <a:t>き</a:t>
            </a:r>
            <a:endParaRPr lang="en-US" altLang="ja-JP" sz="2000" dirty="0" smtClean="0">
              <a:latin typeface="Arial Black" pitchFamily="34" charset="0"/>
            </a:endParaRPr>
          </a:p>
          <a:p>
            <a:pPr algn="ctr"/>
            <a:r>
              <a:rPr lang="ja-JP" altLang="en-US" sz="2000" dirty="0" smtClean="0">
                <a:latin typeface="Arial Black" pitchFamily="34" charset="0"/>
              </a:rPr>
              <a:t>な</a:t>
            </a:r>
            <a:endParaRPr lang="en-US" altLang="ja-JP" sz="2000" dirty="0" smtClean="0">
              <a:latin typeface="Arial Black" pitchFamily="34" charset="0"/>
            </a:endParaRPr>
          </a:p>
          <a:p>
            <a:pPr algn="ctr"/>
            <a:r>
              <a:rPr lang="ja-JP" altLang="en-US" sz="2000" dirty="0" smtClean="0">
                <a:latin typeface="Arial Black" pitchFamily="34" charset="0"/>
              </a:rPr>
              <a:t>食</a:t>
            </a:r>
            <a:endParaRPr lang="en-US" altLang="ja-JP" sz="2000" dirty="0" smtClean="0">
              <a:latin typeface="Arial Black" pitchFamily="34" charset="0"/>
            </a:endParaRPr>
          </a:p>
          <a:p>
            <a:pPr algn="ctr"/>
            <a:r>
              <a:rPr lang="ja-JP" altLang="en-US" sz="2000" dirty="0" smtClean="0">
                <a:latin typeface="Arial Black" pitchFamily="34" charset="0"/>
              </a:rPr>
              <a:t>べ</a:t>
            </a:r>
            <a:endParaRPr lang="en-US" altLang="ja-JP" sz="2000" dirty="0" smtClean="0">
              <a:latin typeface="Arial Black" pitchFamily="34" charset="0"/>
            </a:endParaRPr>
          </a:p>
          <a:p>
            <a:pPr algn="ctr"/>
            <a:r>
              <a:rPr lang="ja-JP" altLang="en-US" sz="2000" dirty="0" smtClean="0">
                <a:latin typeface="Arial Black" pitchFamily="34" charset="0"/>
              </a:rPr>
              <a:t>物</a:t>
            </a:r>
            <a:endParaRPr lang="zh-CN" altLang="en-US" sz="2000" dirty="0">
              <a:latin typeface="Arial Black" pitchFamily="34" charset="0"/>
            </a:endParaRPr>
          </a:p>
        </p:txBody>
      </p:sp>
    </p:spTree>
    <p:extLst>
      <p:ext uri="{BB962C8B-B14F-4D97-AF65-F5344CB8AC3E}">
        <p14:creationId xmlns:p14="http://schemas.microsoft.com/office/powerpoint/2010/main" val="237588543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663600" y="451041"/>
            <a:ext cx="3816424" cy="523220"/>
          </a:xfrm>
          <a:prstGeom prst="rect">
            <a:avLst/>
          </a:prstGeom>
          <a:noFill/>
        </p:spPr>
        <p:txBody>
          <a:bodyPr wrap="square" rtlCol="0">
            <a:spAutoFit/>
          </a:bodyPr>
          <a:lstStyle/>
          <a:p>
            <a:pPr algn="ctr"/>
            <a:r>
              <a:rPr lang="ja-JP" altLang="en-US" sz="2800" dirty="0">
                <a:latin typeface="Arial Black" pitchFamily="34" charset="0"/>
              </a:rPr>
              <a:t>日本で撮った写真</a:t>
            </a:r>
            <a:endParaRPr lang="zh-CN" altLang="en-US" sz="2800" dirty="0">
              <a:latin typeface="Arial Black" pitchFamily="34" charset="0"/>
            </a:endParaRPr>
          </a:p>
        </p:txBody>
      </p:sp>
      <p:sp>
        <p:nvSpPr>
          <p:cNvPr id="3" name="矩形 2"/>
          <p:cNvSpPr/>
          <p:nvPr/>
        </p:nvSpPr>
        <p:spPr>
          <a:xfrm>
            <a:off x="1488832" y="1171278"/>
            <a:ext cx="6192688" cy="369332"/>
          </a:xfrm>
          <a:prstGeom prst="rect">
            <a:avLst/>
          </a:prstGeom>
        </p:spPr>
        <p:txBody>
          <a:bodyPr wrap="square">
            <a:spAutoFit/>
          </a:bodyPr>
          <a:lstStyle/>
          <a:p>
            <a:pPr algn="ctr"/>
            <a:r>
              <a:rPr lang="ja-JP" altLang="en-US" dirty="0" smtClean="0">
                <a:latin typeface="张海山锐线体简" pitchFamily="2" charset="-122"/>
                <a:ea typeface="张海山锐线体简" pitchFamily="2" charset="-122"/>
              </a:rPr>
              <a:t>百聞</a:t>
            </a:r>
            <a:r>
              <a:rPr lang="ja-JP" altLang="en-US" dirty="0">
                <a:latin typeface="张海山锐线体简" pitchFamily="2" charset="-122"/>
                <a:ea typeface="张海山锐线体简" pitchFamily="2" charset="-122"/>
              </a:rPr>
              <a:t>は一見にしかず、百見は一見に</a:t>
            </a:r>
            <a:r>
              <a:rPr lang="ja-JP" altLang="en-US" dirty="0" smtClean="0">
                <a:latin typeface="张海山锐线体简" pitchFamily="2" charset="-122"/>
                <a:ea typeface="张海山锐线体简" pitchFamily="2" charset="-122"/>
              </a:rPr>
              <a:t>しかず</a:t>
            </a:r>
            <a:endParaRPr lang="zh-CN" altLang="en-US" dirty="0">
              <a:latin typeface="张海山锐线体简" pitchFamily="2" charset="-122"/>
              <a:ea typeface="张海山锐线体简" pitchFamily="2"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895" y="1737627"/>
            <a:ext cx="2457873" cy="3277164"/>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8015" y="1737627"/>
            <a:ext cx="2457873" cy="3277164"/>
          </a:xfrm>
          <a:prstGeom prst="rect">
            <a:avLst/>
          </a:prstGeom>
        </p:spPr>
      </p:pic>
      <p:pic>
        <p:nvPicPr>
          <p:cNvPr id="23" name="图片 22"/>
          <p:cNvPicPr>
            <a:picLocks noChangeAspect="1"/>
          </p:cNvPicPr>
          <p:nvPr/>
        </p:nvPicPr>
        <p:blipFill rotWithShape="1">
          <a:blip r:embed="rId5">
            <a:extLst>
              <a:ext uri="{28A0092B-C50C-407E-A947-70E740481C1C}">
                <a14:useLocalDpi xmlns:a14="http://schemas.microsoft.com/office/drawing/2010/main" val="0"/>
              </a:ext>
            </a:extLst>
          </a:blip>
          <a:srcRect l="4804" t="3647" r="32749"/>
          <a:stretch/>
        </p:blipFill>
        <p:spPr>
          <a:xfrm>
            <a:off x="5796136" y="1751311"/>
            <a:ext cx="2808313" cy="324979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745" y="1721463"/>
            <a:ext cx="2462171" cy="3282895"/>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419" y="1751311"/>
            <a:ext cx="2800757" cy="3263480"/>
          </a:xfrm>
          <a:prstGeom prst="rect">
            <a:avLst/>
          </a:prstGeom>
        </p:spPr>
      </p:pic>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8730" y="1725970"/>
            <a:ext cx="2462171" cy="3282895"/>
          </a:xfrm>
          <a:prstGeom prst="rect">
            <a:avLst/>
          </a:prstGeom>
        </p:spPr>
      </p:pic>
    </p:spTree>
    <p:extLst>
      <p:ext uri="{BB962C8B-B14F-4D97-AF65-F5344CB8AC3E}">
        <p14:creationId xmlns:p14="http://schemas.microsoft.com/office/powerpoint/2010/main" val="11302772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20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heel(1)">
                                      <p:cBhvr>
                                        <p:cTn id="3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1457653" y="437084"/>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zh-CN" sz="2800" dirty="0" err="1" smtClean="0">
                <a:latin typeface="Arial Black" pitchFamily="34" charset="0"/>
              </a:rPr>
              <a:t>Favourite</a:t>
            </a:r>
            <a:r>
              <a:rPr lang="en-US" altLang="zh-CN" sz="2800" dirty="0" smtClean="0">
                <a:latin typeface="Arial Black" pitchFamily="34" charset="0"/>
              </a:rPr>
              <a:t> Games</a:t>
            </a:r>
            <a:endParaRPr lang="zh-CN" altLang="en-US" sz="2800" dirty="0">
              <a:latin typeface="Arial Black" pitchFamily="34" charset="0"/>
            </a:endParaRPr>
          </a:p>
        </p:txBody>
      </p:sp>
      <p:grpSp>
        <p:nvGrpSpPr>
          <p:cNvPr id="31" name="组合 30"/>
          <p:cNvGrpSpPr/>
          <p:nvPr/>
        </p:nvGrpSpPr>
        <p:grpSpPr>
          <a:xfrm>
            <a:off x="6418911" y="1461441"/>
            <a:ext cx="2534867" cy="2325404"/>
            <a:chOff x="971600" y="1851670"/>
            <a:chExt cx="2160240" cy="2882414"/>
          </a:xfrm>
        </p:grpSpPr>
        <p:sp>
          <p:nvSpPr>
            <p:cNvPr id="8" name="矩形 7"/>
            <p:cNvSpPr/>
            <p:nvPr/>
          </p:nvSpPr>
          <p:spPr>
            <a:xfrm>
              <a:off x="971600" y="1851670"/>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71600" y="3509556"/>
              <a:ext cx="2160240" cy="1144498"/>
            </a:xfrm>
            <a:prstGeom prst="rect">
              <a:avLst/>
            </a:prstGeom>
          </p:spPr>
          <p:txBody>
            <a:bodyPr wrap="square">
              <a:spAutoFit/>
            </a:bodyPr>
            <a:lstStyle/>
            <a:p>
              <a:pPr algn="ctr"/>
              <a:endParaRPr lang="en-US" altLang="ja-JP" dirty="0" smtClean="0"/>
            </a:p>
            <a:p>
              <a:pPr algn="ctr"/>
              <a:endParaRPr lang="en-US" altLang="ja-JP" dirty="0" smtClean="0"/>
            </a:p>
            <a:p>
              <a:pPr algn="ctr"/>
              <a:r>
                <a:rPr lang="ja-JP" altLang="en-US" dirty="0" smtClean="0"/>
                <a:t>モンスターハンター</a:t>
              </a:r>
              <a:endParaRPr lang="zh-CN" altLang="en-US" dirty="0">
                <a:latin typeface="张海山锐线体简" pitchFamily="2" charset="-122"/>
                <a:ea typeface="张海山锐线体简" pitchFamily="2" charset="-122"/>
              </a:endParaRPr>
            </a:p>
          </p:txBody>
        </p:sp>
      </p:grpSp>
      <p:grpSp>
        <p:nvGrpSpPr>
          <p:cNvPr id="33" name="组合 32"/>
          <p:cNvGrpSpPr/>
          <p:nvPr/>
        </p:nvGrpSpPr>
        <p:grpSpPr>
          <a:xfrm>
            <a:off x="174303" y="1491630"/>
            <a:ext cx="3062945" cy="2304256"/>
            <a:chOff x="3491880" y="1416684"/>
            <a:chExt cx="2160241" cy="2882414"/>
          </a:xfrm>
        </p:grpSpPr>
        <p:sp>
          <p:nvSpPr>
            <p:cNvPr id="63"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91880" y="3074570"/>
              <a:ext cx="2160240" cy="1087060"/>
            </a:xfrm>
            <a:prstGeom prst="rect">
              <a:avLst/>
            </a:prstGeom>
          </p:spPr>
          <p:txBody>
            <a:bodyPr wrap="square">
              <a:spAutoFit/>
            </a:bodyPr>
            <a:lstStyle/>
            <a:p>
              <a:pPr algn="ctr"/>
              <a:endParaRPr lang="en-US" altLang="zh-CN" b="1" dirty="0" smtClean="0">
                <a:latin typeface="张海山锐线体简" pitchFamily="2" charset="-122"/>
                <a:ea typeface="张海山锐线体简" pitchFamily="2" charset="-122"/>
              </a:endParaRPr>
            </a:p>
            <a:p>
              <a:pPr algn="ctr"/>
              <a:endParaRPr lang="en-US" altLang="zh-CN" b="1" dirty="0" smtClean="0">
                <a:latin typeface="张海山锐线体简" pitchFamily="2" charset="-122"/>
                <a:ea typeface="张海山锐线体简" pitchFamily="2" charset="-122"/>
              </a:endParaRPr>
            </a:p>
            <a:p>
              <a:pPr algn="ctr"/>
              <a:r>
                <a:rPr lang="en-US" altLang="zh-CN" b="1" dirty="0" smtClean="0">
                  <a:latin typeface="张海山锐线体简" pitchFamily="2" charset="-122"/>
                  <a:ea typeface="张海山锐线体简" pitchFamily="2" charset="-122"/>
                </a:rPr>
                <a:t>PUBG</a:t>
              </a:r>
              <a:endParaRPr lang="zh-CN" altLang="en-US" b="1" dirty="0">
                <a:latin typeface="张海山锐线体简" pitchFamily="2" charset="-122"/>
                <a:ea typeface="张海山锐线体简" pitchFamily="2" charset="-122"/>
              </a:endParaRPr>
            </a:p>
          </p:txBody>
        </p:sp>
      </p:grpSp>
      <p:grpSp>
        <p:nvGrpSpPr>
          <p:cNvPr id="35" name="组合 34"/>
          <p:cNvGrpSpPr/>
          <p:nvPr/>
        </p:nvGrpSpPr>
        <p:grpSpPr>
          <a:xfrm>
            <a:off x="3517331" y="1461441"/>
            <a:ext cx="2722849" cy="2334445"/>
            <a:chOff x="6038736" y="1888649"/>
            <a:chExt cx="2160240" cy="2882414"/>
          </a:xfrm>
        </p:grpSpPr>
        <p:sp>
          <p:nvSpPr>
            <p:cNvPr id="72" name="矩形 71"/>
            <p:cNvSpPr/>
            <p:nvPr/>
          </p:nvSpPr>
          <p:spPr>
            <a:xfrm>
              <a:off x="6038736" y="1888649"/>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38736" y="3504982"/>
              <a:ext cx="2160240" cy="1159551"/>
            </a:xfrm>
            <a:prstGeom prst="rect">
              <a:avLst/>
            </a:prstGeom>
          </p:spPr>
          <p:txBody>
            <a:bodyPr wrap="square">
              <a:spAutoFit/>
            </a:bodyPr>
            <a:lstStyle/>
            <a:p>
              <a:pPr algn="ctr"/>
              <a:endParaRPr lang="en-US" altLang="ja-JP" dirty="0" smtClean="0"/>
            </a:p>
            <a:p>
              <a:pPr algn="ctr"/>
              <a:endParaRPr lang="en-US" altLang="ja-JP" dirty="0" smtClean="0"/>
            </a:p>
            <a:p>
              <a:pPr algn="ctr"/>
              <a:r>
                <a:rPr lang="en-US" altLang="ja-JP" dirty="0" smtClean="0"/>
                <a:t>League </a:t>
              </a:r>
              <a:r>
                <a:rPr lang="en-US" altLang="ja-JP" dirty="0"/>
                <a:t>of Legends</a:t>
              </a:r>
              <a:endParaRPr lang="zh-CN" altLang="en-US" dirty="0"/>
            </a:p>
          </p:txBody>
        </p:sp>
      </p:grpSp>
      <p:pic>
        <p:nvPicPr>
          <p:cNvPr id="1028" name="Picture 4" descr="https://gss0.bdstatic.com/-4o3dSag_xI4khGkpoWK1HF6hhy/baike/c0%3Dbaike92%2C5%2C5%2C92%2C30/sign=81eed71b5bda81cb5aeb8b9f330fbb73/91529822720e0cf3fb4a71140046f21fbf09aa9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981" y="1884444"/>
            <a:ext cx="2250726" cy="12897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ç»å°æ±ç"/>
          <p:cNvPicPr>
            <a:picLocks noChangeAspect="1" noChangeArrowheads="1"/>
          </p:cNvPicPr>
          <p:nvPr/>
        </p:nvPicPr>
        <p:blipFill rotWithShape="1">
          <a:blip r:embed="rId4">
            <a:extLst>
              <a:ext uri="{28A0092B-C50C-407E-A947-70E740481C1C}">
                <a14:useLocalDpi xmlns:a14="http://schemas.microsoft.com/office/drawing/2010/main" val="0"/>
              </a:ext>
            </a:extLst>
          </a:blip>
          <a:srcRect l="11504" t="4181" r="6322"/>
          <a:stretch/>
        </p:blipFill>
        <p:spPr bwMode="auto">
          <a:xfrm>
            <a:off x="417204" y="1651422"/>
            <a:ext cx="2577142" cy="15680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dl.garenanow.com/lol/loltw/web/news/images/119/1_92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425" y="2087842"/>
            <a:ext cx="2722339" cy="107260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32"/>
          <p:cNvGrpSpPr/>
          <p:nvPr/>
        </p:nvGrpSpPr>
        <p:grpSpPr>
          <a:xfrm>
            <a:off x="245337" y="1461441"/>
            <a:ext cx="3062945" cy="2334445"/>
            <a:chOff x="3491880" y="1416684"/>
            <a:chExt cx="2160241" cy="2882414"/>
          </a:xfrm>
        </p:grpSpPr>
        <p:sp>
          <p:nvSpPr>
            <p:cNvPr id="25"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63"/>
            <p:cNvSpPr/>
            <p:nvPr/>
          </p:nvSpPr>
          <p:spPr>
            <a:xfrm>
              <a:off x="3491880" y="3074570"/>
              <a:ext cx="2160240" cy="1087060"/>
            </a:xfrm>
            <a:prstGeom prst="rect">
              <a:avLst/>
            </a:prstGeom>
          </p:spPr>
          <p:txBody>
            <a:bodyPr wrap="square">
              <a:spAutoFit/>
            </a:bodyPr>
            <a:lstStyle/>
            <a:p>
              <a:pPr algn="ctr"/>
              <a:endParaRPr lang="en-US" altLang="zh-CN" b="1" dirty="0" smtClean="0">
                <a:latin typeface="张海山锐线体简" pitchFamily="2" charset="-122"/>
                <a:ea typeface="张海山锐线体简" pitchFamily="2" charset="-122"/>
              </a:endParaRPr>
            </a:p>
            <a:p>
              <a:pPr algn="ctr"/>
              <a:endParaRPr lang="en-US" altLang="zh-CN" b="1" dirty="0" smtClean="0">
                <a:latin typeface="张海山锐线体简" pitchFamily="2" charset="-122"/>
                <a:ea typeface="张海山锐线体简" pitchFamily="2" charset="-122"/>
              </a:endParaRPr>
            </a:p>
            <a:p>
              <a:pPr algn="ctr"/>
              <a:r>
                <a:rPr lang="en-US" altLang="zh-CN" b="1" dirty="0" smtClean="0">
                  <a:latin typeface="张海山锐线体简" pitchFamily="2" charset="-122"/>
                  <a:ea typeface="张海山锐线体简" pitchFamily="2" charset="-122"/>
                </a:rPr>
                <a:t>PUBG</a:t>
              </a:r>
              <a:endParaRPr lang="zh-CN" altLang="en-US" b="1" dirty="0">
                <a:latin typeface="张海山锐线体简" pitchFamily="2" charset="-122"/>
                <a:ea typeface="张海山锐线体简" pitchFamily="2" charset="-122"/>
              </a:endParaRPr>
            </a:p>
          </p:txBody>
        </p:sp>
      </p:grpSp>
      <p:pic>
        <p:nvPicPr>
          <p:cNvPr id="27" name="Picture 6" descr="ç»å°æ±ç"/>
          <p:cNvPicPr>
            <a:picLocks noChangeAspect="1" noChangeArrowheads="1"/>
          </p:cNvPicPr>
          <p:nvPr/>
        </p:nvPicPr>
        <p:blipFill rotWithShape="1">
          <a:blip r:embed="rId4">
            <a:extLst>
              <a:ext uri="{28A0092B-C50C-407E-A947-70E740481C1C}">
                <a14:useLocalDpi xmlns:a14="http://schemas.microsoft.com/office/drawing/2010/main" val="0"/>
              </a:ext>
            </a:extLst>
          </a:blip>
          <a:srcRect l="11504" t="4181" r="6322"/>
          <a:stretch/>
        </p:blipFill>
        <p:spPr bwMode="auto">
          <a:xfrm>
            <a:off x="439255" y="1672356"/>
            <a:ext cx="2577142" cy="156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4978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6" presetClass="entr" presetSubtype="21"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barn(inVertical)">
                                      <p:cBhvr>
                                        <p:cTn id="10" dur="500"/>
                                        <p:tgtEl>
                                          <p:spTgt spid="1030"/>
                                        </p:tgtEl>
                                      </p:cBhvr>
                                    </p:animEffect>
                                  </p:childTnLst>
                                </p:cTn>
                              </p:par>
                              <p:par>
                                <p:cTn id="11" presetID="16" presetClass="entr" presetSubtype="2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par>
                                <p:cTn id="14" presetID="16" presetClass="entr" presetSubtype="2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arn(inVertical)">
                                      <p:cBhvr>
                                        <p:cTn id="21" dur="500"/>
                                        <p:tgtEl>
                                          <p:spTgt spid="35"/>
                                        </p:tgtEl>
                                      </p:cBhvr>
                                    </p:animEffect>
                                  </p:childTnLst>
                                </p:cTn>
                              </p:par>
                              <p:par>
                                <p:cTn id="22" presetID="16" presetClass="entr" presetSubtype="21" fill="hold" nodeType="with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barn(inVertical)">
                                      <p:cBhvr>
                                        <p:cTn id="24" dur="500"/>
                                        <p:tgtEl>
                                          <p:spTgt spid="103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barn(inVertical)">
                                      <p:cBhvr>
                                        <p:cTn id="3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8113" y="205779"/>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zh-CN" sz="2800" dirty="0" err="1" smtClean="0">
                <a:latin typeface="Arial Black" pitchFamily="34" charset="0"/>
              </a:rPr>
              <a:t>Favourite</a:t>
            </a:r>
            <a:r>
              <a:rPr lang="en-US" altLang="zh-CN" sz="2800" dirty="0" smtClean="0">
                <a:latin typeface="Arial Black" pitchFamily="34" charset="0"/>
              </a:rPr>
              <a:t> Anime</a:t>
            </a:r>
            <a:endParaRPr lang="zh-CN" altLang="en-US" sz="2800" dirty="0">
              <a:latin typeface="Arial Black" pitchFamily="34" charset="0"/>
            </a:endParaRPr>
          </a:p>
        </p:txBody>
      </p:sp>
      <p:grpSp>
        <p:nvGrpSpPr>
          <p:cNvPr id="31" name="组合 30"/>
          <p:cNvGrpSpPr/>
          <p:nvPr/>
        </p:nvGrpSpPr>
        <p:grpSpPr>
          <a:xfrm>
            <a:off x="6462209" y="1851670"/>
            <a:ext cx="2448272" cy="2258171"/>
            <a:chOff x="971600" y="1851670"/>
            <a:chExt cx="2160240" cy="2882414"/>
          </a:xfrm>
        </p:grpSpPr>
        <p:sp>
          <p:nvSpPr>
            <p:cNvPr id="8" name="矩形 7"/>
            <p:cNvSpPr/>
            <p:nvPr/>
          </p:nvSpPr>
          <p:spPr>
            <a:xfrm>
              <a:off x="971600" y="1851670"/>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71600" y="3509555"/>
              <a:ext cx="2160240" cy="825001"/>
            </a:xfrm>
            <a:prstGeom prst="rect">
              <a:avLst/>
            </a:prstGeom>
          </p:spPr>
          <p:txBody>
            <a:bodyPr wrap="square">
              <a:spAutoFit/>
            </a:bodyPr>
            <a:lstStyle/>
            <a:p>
              <a:pPr algn="ctr"/>
              <a:endParaRPr lang="en-US" altLang="ja-JP" dirty="0" smtClean="0"/>
            </a:p>
            <a:p>
              <a:pPr algn="ctr"/>
              <a:r>
                <a:rPr lang="en-US" altLang="ja-JP" dirty="0">
                  <a:latin typeface="游明朝" panose="02020400000000000000" pitchFamily="18" charset="-128"/>
                  <a:ea typeface="游明朝" panose="02020400000000000000" pitchFamily="18" charset="-128"/>
                </a:rPr>
                <a:t>One Punch Man</a:t>
              </a:r>
              <a:endParaRPr lang="zh-CN" altLang="en-US" dirty="0">
                <a:latin typeface="游明朝" panose="02020400000000000000" pitchFamily="18" charset="-128"/>
                <a:ea typeface="游明朝" panose="02020400000000000000" pitchFamily="18" charset="-128"/>
              </a:endParaRPr>
            </a:p>
          </p:txBody>
        </p:sp>
      </p:grpSp>
      <p:grpSp>
        <p:nvGrpSpPr>
          <p:cNvPr id="33" name="组合 32"/>
          <p:cNvGrpSpPr/>
          <p:nvPr/>
        </p:nvGrpSpPr>
        <p:grpSpPr>
          <a:xfrm>
            <a:off x="174303" y="1491630"/>
            <a:ext cx="3062945" cy="2304256"/>
            <a:chOff x="3491880" y="1416684"/>
            <a:chExt cx="2160241" cy="2882414"/>
          </a:xfrm>
        </p:grpSpPr>
        <p:sp>
          <p:nvSpPr>
            <p:cNvPr id="63"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91880" y="3074570"/>
              <a:ext cx="2160240" cy="1087060"/>
            </a:xfrm>
            <a:prstGeom prst="rect">
              <a:avLst/>
            </a:prstGeom>
          </p:spPr>
          <p:txBody>
            <a:bodyPr wrap="square">
              <a:spAutoFit/>
            </a:bodyPr>
            <a:lstStyle/>
            <a:p>
              <a:pPr algn="ctr"/>
              <a:endParaRPr lang="en-US" altLang="zh-CN" b="1" dirty="0" smtClean="0">
                <a:latin typeface="张海山锐线体简" pitchFamily="2" charset="-122"/>
                <a:ea typeface="张海山锐线体简" pitchFamily="2" charset="-122"/>
              </a:endParaRPr>
            </a:p>
            <a:p>
              <a:pPr algn="ctr"/>
              <a:endParaRPr lang="en-US" altLang="zh-CN" b="1" dirty="0" smtClean="0">
                <a:latin typeface="张海山锐线体简" pitchFamily="2" charset="-122"/>
                <a:ea typeface="张海山锐线体简" pitchFamily="2" charset="-122"/>
              </a:endParaRPr>
            </a:p>
            <a:p>
              <a:pPr algn="ctr"/>
              <a:r>
                <a:rPr lang="en-US" altLang="zh-CN" b="1" dirty="0" smtClean="0">
                  <a:latin typeface="张海山锐线体简" pitchFamily="2" charset="-122"/>
                  <a:ea typeface="张海山锐线体简" pitchFamily="2" charset="-122"/>
                </a:rPr>
                <a:t>PUBG</a:t>
              </a:r>
              <a:endParaRPr lang="zh-CN" altLang="en-US" b="1" dirty="0">
                <a:latin typeface="张海山锐线体简" pitchFamily="2" charset="-122"/>
                <a:ea typeface="张海山锐线体简" pitchFamily="2" charset="-122"/>
              </a:endParaRPr>
            </a:p>
          </p:txBody>
        </p:sp>
      </p:grpSp>
      <p:grpSp>
        <p:nvGrpSpPr>
          <p:cNvPr id="35" name="组合 34"/>
          <p:cNvGrpSpPr/>
          <p:nvPr/>
        </p:nvGrpSpPr>
        <p:grpSpPr>
          <a:xfrm>
            <a:off x="3388021" y="1668459"/>
            <a:ext cx="2588876" cy="2094320"/>
            <a:chOff x="6038736" y="1888649"/>
            <a:chExt cx="2160240" cy="2890818"/>
          </a:xfrm>
        </p:grpSpPr>
        <p:sp>
          <p:nvSpPr>
            <p:cNvPr id="72" name="矩形 71"/>
            <p:cNvSpPr/>
            <p:nvPr/>
          </p:nvSpPr>
          <p:spPr>
            <a:xfrm>
              <a:off x="6038736" y="1888649"/>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38736" y="3504982"/>
              <a:ext cx="2160240" cy="1274485"/>
            </a:xfrm>
            <a:prstGeom prst="rect">
              <a:avLst/>
            </a:prstGeom>
          </p:spPr>
          <p:txBody>
            <a:bodyPr wrap="square">
              <a:spAutoFit/>
            </a:bodyPr>
            <a:lstStyle/>
            <a:p>
              <a:pPr algn="ctr"/>
              <a:endParaRPr lang="en-US" altLang="ja-JP" dirty="0" smtClean="0"/>
            </a:p>
            <a:p>
              <a:pPr algn="ctr"/>
              <a:endParaRPr lang="en-US" altLang="zh-CN" dirty="0" smtClean="0"/>
            </a:p>
            <a:p>
              <a:pPr algn="ctr"/>
              <a:r>
                <a:rPr lang="en-US" altLang="zh-CN" dirty="0">
                  <a:latin typeface="游明朝" panose="02020400000000000000" pitchFamily="18" charset="-128"/>
                  <a:ea typeface="游明朝" panose="02020400000000000000" pitchFamily="18" charset="-128"/>
                </a:rPr>
                <a:t>NARUTO</a:t>
              </a:r>
              <a:endParaRPr lang="en-US" altLang="ja-JP" dirty="0">
                <a:latin typeface="游明朝" panose="02020400000000000000" pitchFamily="18" charset="-128"/>
                <a:ea typeface="游明朝" panose="02020400000000000000" pitchFamily="18" charset="-128"/>
              </a:endParaRPr>
            </a:p>
          </p:txBody>
        </p:sp>
      </p:grpSp>
      <p:pic>
        <p:nvPicPr>
          <p:cNvPr id="1030" name="Picture 6" descr="ç»å°æ±ç"/>
          <p:cNvPicPr>
            <a:picLocks noChangeAspect="1" noChangeArrowheads="1"/>
          </p:cNvPicPr>
          <p:nvPr/>
        </p:nvPicPr>
        <p:blipFill rotWithShape="1">
          <a:blip r:embed="rId3">
            <a:extLst>
              <a:ext uri="{28A0092B-C50C-407E-A947-70E740481C1C}">
                <a14:useLocalDpi xmlns:a14="http://schemas.microsoft.com/office/drawing/2010/main" val="0"/>
              </a:ext>
            </a:extLst>
          </a:blip>
          <a:srcRect l="11504" t="4181" r="6322"/>
          <a:stretch/>
        </p:blipFill>
        <p:spPr bwMode="auto">
          <a:xfrm>
            <a:off x="421027" y="1895854"/>
            <a:ext cx="2577142" cy="156805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32"/>
          <p:cNvGrpSpPr/>
          <p:nvPr/>
        </p:nvGrpSpPr>
        <p:grpSpPr>
          <a:xfrm>
            <a:off x="229499" y="1514104"/>
            <a:ext cx="3062945" cy="2304256"/>
            <a:chOff x="3491880" y="1416684"/>
            <a:chExt cx="2160241" cy="2882414"/>
          </a:xfrm>
        </p:grpSpPr>
        <p:sp>
          <p:nvSpPr>
            <p:cNvPr id="25"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63"/>
            <p:cNvSpPr/>
            <p:nvPr/>
          </p:nvSpPr>
          <p:spPr>
            <a:xfrm>
              <a:off x="3491880" y="3074570"/>
              <a:ext cx="2160240" cy="1155002"/>
            </a:xfrm>
            <a:prstGeom prst="rect">
              <a:avLst/>
            </a:prstGeom>
          </p:spPr>
          <p:txBody>
            <a:bodyPr wrap="square">
              <a:spAutoFit/>
            </a:bodyPr>
            <a:lstStyle/>
            <a:p>
              <a:pPr algn="ctr"/>
              <a:endParaRPr lang="en-US" altLang="zh-CN" b="1" dirty="0">
                <a:latin typeface="游明朝" panose="02020400000000000000" pitchFamily="18" charset="-128"/>
                <a:ea typeface="游明朝" panose="02020400000000000000" pitchFamily="18" charset="-128"/>
              </a:endParaRPr>
            </a:p>
            <a:p>
              <a:pPr algn="ctr"/>
              <a:endParaRPr lang="en-US" altLang="zh-CN" b="1" dirty="0" smtClean="0">
                <a:latin typeface="游明朝" panose="02020400000000000000" pitchFamily="18" charset="-128"/>
                <a:ea typeface="游明朝" panose="02020400000000000000" pitchFamily="18" charset="-128"/>
              </a:endParaRPr>
            </a:p>
            <a:p>
              <a:pPr algn="ctr"/>
              <a:r>
                <a:rPr lang="ja-JP" altLang="en-US" dirty="0">
                  <a:latin typeface="游明朝" panose="02020400000000000000" pitchFamily="18" charset="-128"/>
                  <a:ea typeface="游明朝" panose="02020400000000000000" pitchFamily="18" charset="-128"/>
                </a:rPr>
                <a:t>君の名は</a:t>
              </a:r>
              <a:endParaRPr lang="en-US" altLang="zh-CN" dirty="0" smtClean="0">
                <a:latin typeface="游明朝" panose="02020400000000000000" pitchFamily="18" charset="-128"/>
                <a:ea typeface="游明朝" panose="02020400000000000000" pitchFamily="18" charset="-128"/>
              </a:endParaRPr>
            </a:p>
          </p:txBody>
        </p:sp>
      </p:grpSp>
      <p:pic>
        <p:nvPicPr>
          <p:cNvPr id="2050" name="Picture 2" descr="https://images2.gamme.com.tw/news2/2016/17/71/q5iZnp_ak6GXp6Q.jpg"/>
          <p:cNvPicPr>
            <a:picLocks noChangeAspect="1" noChangeArrowheads="1"/>
          </p:cNvPicPr>
          <p:nvPr/>
        </p:nvPicPr>
        <p:blipFill rotWithShape="1">
          <a:blip r:embed="rId4">
            <a:extLst>
              <a:ext uri="{28A0092B-C50C-407E-A947-70E740481C1C}">
                <a14:useLocalDpi xmlns:a14="http://schemas.microsoft.com/office/drawing/2010/main" val="0"/>
              </a:ext>
            </a:extLst>
          </a:blip>
          <a:srcRect l="17462" t="1214" r="22295" b="8225"/>
          <a:stretch/>
        </p:blipFill>
        <p:spPr bwMode="auto">
          <a:xfrm>
            <a:off x="571801" y="1452251"/>
            <a:ext cx="2319696" cy="17675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ruto 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8169" y="1469156"/>
            <a:ext cx="3234984" cy="15534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e-Punch Man.jpg"/>
          <p:cNvPicPr>
            <a:picLocks noChangeAspect="1" noChangeArrowheads="1"/>
          </p:cNvPicPr>
          <p:nvPr/>
        </p:nvPicPr>
        <p:blipFill rotWithShape="1">
          <a:blip r:embed="rId6">
            <a:extLst>
              <a:ext uri="{28A0092B-C50C-407E-A947-70E740481C1C}">
                <a14:useLocalDpi xmlns:a14="http://schemas.microsoft.com/office/drawing/2010/main" val="0"/>
              </a:ext>
            </a:extLst>
          </a:blip>
          <a:srcRect l="304" t="666" r="-708" b="12709"/>
          <a:stretch/>
        </p:blipFill>
        <p:spPr bwMode="auto">
          <a:xfrm>
            <a:off x="6732240" y="989068"/>
            <a:ext cx="1858751" cy="231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538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654" y="411510"/>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zh-CN" sz="2800" dirty="0" smtClean="0">
                <a:latin typeface="Arial Black" pitchFamily="34" charset="0"/>
              </a:rPr>
              <a:t>skills· </a:t>
            </a:r>
            <a:r>
              <a:rPr lang="en-US" altLang="zh-CN" sz="2800" dirty="0">
                <a:latin typeface="Arial Black" pitchFamily="34" charset="0"/>
              </a:rPr>
              <a:t>My </a:t>
            </a:r>
            <a:r>
              <a:rPr lang="en-US" altLang="zh-CN" sz="2800" dirty="0" smtClean="0">
                <a:latin typeface="Arial Black" pitchFamily="34" charset="0"/>
              </a:rPr>
              <a:t>tools</a:t>
            </a:r>
            <a:endParaRPr lang="zh-CN" altLang="en-US" sz="2800" dirty="0">
              <a:latin typeface="Arial Black" pitchFamily="34" charset="0"/>
            </a:endParaRPr>
          </a:p>
        </p:txBody>
      </p:sp>
      <p:grpSp>
        <p:nvGrpSpPr>
          <p:cNvPr id="31" name="组合 30"/>
          <p:cNvGrpSpPr/>
          <p:nvPr/>
        </p:nvGrpSpPr>
        <p:grpSpPr>
          <a:xfrm>
            <a:off x="950635" y="1847096"/>
            <a:ext cx="2247393" cy="2882414"/>
            <a:chOff x="971599" y="1851670"/>
            <a:chExt cx="2247393" cy="2882414"/>
          </a:xfrm>
        </p:grpSpPr>
        <p:sp>
          <p:nvSpPr>
            <p:cNvPr id="8" name="矩形 7"/>
            <p:cNvSpPr/>
            <p:nvPr/>
          </p:nvSpPr>
          <p:spPr>
            <a:xfrm>
              <a:off x="971600" y="1851670"/>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71599" y="3509556"/>
              <a:ext cx="2247393" cy="584775"/>
            </a:xfrm>
            <a:prstGeom prst="rect">
              <a:avLst/>
            </a:prstGeom>
          </p:spPr>
          <p:txBody>
            <a:bodyPr wrap="square">
              <a:spAutoFit/>
            </a:bodyPr>
            <a:lstStyle/>
            <a:p>
              <a:r>
                <a:rPr lang="ja-JP" altLang="en-US" sz="1600" dirty="0" smtClean="0">
                  <a:latin typeface="张海山锐线体简" pitchFamily="2" charset="-122"/>
                  <a:ea typeface="张海山锐线体简" pitchFamily="2" charset="-122"/>
                </a:rPr>
                <a:t>以前 </a:t>
              </a:r>
              <a:r>
                <a:rPr lang="en-US" altLang="zh-CN" sz="1600" dirty="0" smtClean="0">
                  <a:latin typeface="张海山锐线体简" pitchFamily="2" charset="-122"/>
                  <a:ea typeface="张海山锐线体简" pitchFamily="2" charset="-122"/>
                </a:rPr>
                <a:t>Django</a:t>
              </a:r>
              <a:r>
                <a:rPr lang="ja-JP" altLang="en-US" sz="1600" dirty="0" smtClean="0">
                  <a:latin typeface="张海山锐线体简" pitchFamily="2" charset="-122"/>
                  <a:ea typeface="张海山锐线体简" pitchFamily="2" charset="-122"/>
                </a:rPr>
                <a:t>で　</a:t>
              </a:r>
              <a:endParaRPr lang="en-US" altLang="ja-JP" sz="1600" dirty="0" smtClean="0">
                <a:latin typeface="张海山锐线体简" pitchFamily="2" charset="-122"/>
                <a:ea typeface="张海山锐线体简" pitchFamily="2" charset="-122"/>
              </a:endParaRPr>
            </a:p>
            <a:p>
              <a:r>
                <a:rPr lang="en-US" altLang="ja-JP" sz="1600" dirty="0" smtClean="0">
                  <a:latin typeface="张海山锐线体简" pitchFamily="2" charset="-122"/>
                  <a:ea typeface="张海山锐线体简" pitchFamily="2" charset="-122"/>
                </a:rPr>
                <a:t>Web</a:t>
              </a:r>
              <a:r>
                <a:rPr lang="ja-JP" altLang="en-US" sz="1600" dirty="0" smtClean="0">
                  <a:latin typeface="张海山锐线体简" pitchFamily="2" charset="-122"/>
                  <a:ea typeface="张海山锐线体简" pitchFamily="2" charset="-122"/>
                </a:rPr>
                <a:t>ページを作る</a:t>
              </a:r>
              <a:endParaRPr lang="zh-CN" altLang="en-US" sz="1600" dirty="0">
                <a:latin typeface="张海山锐线体简" pitchFamily="2" charset="-122"/>
                <a:ea typeface="张海山锐线体简" pitchFamily="2" charset="-122"/>
              </a:endParaRPr>
            </a:p>
          </p:txBody>
        </p:sp>
      </p:grpSp>
      <p:grpSp>
        <p:nvGrpSpPr>
          <p:cNvPr id="33" name="组合 32"/>
          <p:cNvGrpSpPr/>
          <p:nvPr/>
        </p:nvGrpSpPr>
        <p:grpSpPr>
          <a:xfrm>
            <a:off x="3285180" y="1563638"/>
            <a:ext cx="2526100" cy="2882414"/>
            <a:chOff x="3375046" y="1416684"/>
            <a:chExt cx="2526100" cy="2882414"/>
          </a:xfrm>
        </p:grpSpPr>
        <p:sp>
          <p:nvSpPr>
            <p:cNvPr id="63" name="矩形 62"/>
            <p:cNvSpPr/>
            <p:nvPr/>
          </p:nvSpPr>
          <p:spPr>
            <a:xfrm>
              <a:off x="3478358"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375046" y="3342258"/>
              <a:ext cx="2526100" cy="830997"/>
            </a:xfrm>
            <a:prstGeom prst="rect">
              <a:avLst/>
            </a:prstGeom>
          </p:spPr>
          <p:txBody>
            <a:bodyPr wrap="square">
              <a:spAutoFit/>
            </a:bodyPr>
            <a:lstStyle/>
            <a:p>
              <a:r>
                <a:rPr lang="en-US" altLang="ja-JP" sz="1600" dirty="0" err="1">
                  <a:latin typeface="张海山锐线体简" pitchFamily="2" charset="-122"/>
                  <a:ea typeface="张海山锐线体简" pitchFamily="2" charset="-122"/>
                </a:rPr>
                <a:t>jupyter</a:t>
              </a:r>
              <a:r>
                <a:rPr lang="ja-JP" altLang="en-US" sz="1600" dirty="0" err="1">
                  <a:latin typeface="张海山锐线体简" pitchFamily="2" charset="-122"/>
                  <a:ea typeface="张海山锐线体简" pitchFamily="2" charset="-122"/>
                </a:rPr>
                <a:t>は逐</a:t>
              </a:r>
              <a:r>
                <a:rPr lang="ja-JP" altLang="en-US" sz="1600" dirty="0">
                  <a:latin typeface="张海山锐线体简" pitchFamily="2" charset="-122"/>
                  <a:ea typeface="张海山锐线体简" pitchFamily="2" charset="-122"/>
                </a:rPr>
                <a:t>次的に実行することができ</a:t>
              </a:r>
              <a:r>
                <a:rPr lang="en-US" altLang="ja-JP" sz="1600" dirty="0">
                  <a:latin typeface="张海山锐线体简" pitchFamily="2" charset="-122"/>
                  <a:ea typeface="张海山锐线体简" pitchFamily="2" charset="-122"/>
                </a:rPr>
                <a:t>,</a:t>
              </a:r>
              <a:r>
                <a:rPr lang="ja-JP" altLang="en-US" sz="1600" dirty="0">
                  <a:latin typeface="张海山锐线体简" pitchFamily="2" charset="-122"/>
                  <a:ea typeface="张海山锐线体简" pitchFamily="2" charset="-122"/>
                </a:rPr>
                <a:t>記録や閲覧が容易になる</a:t>
              </a:r>
              <a:endParaRPr lang="zh-CN" altLang="en-US" sz="1600" dirty="0">
                <a:latin typeface="张海山锐线体简" pitchFamily="2" charset="-122"/>
                <a:ea typeface="张海山锐线体简" pitchFamily="2" charset="-122"/>
              </a:endParaRPr>
            </a:p>
          </p:txBody>
        </p:sp>
      </p:grpSp>
      <p:grpSp>
        <p:nvGrpSpPr>
          <p:cNvPr id="35" name="组合 34"/>
          <p:cNvGrpSpPr/>
          <p:nvPr/>
        </p:nvGrpSpPr>
        <p:grpSpPr>
          <a:xfrm>
            <a:off x="6038736" y="1847096"/>
            <a:ext cx="2709728" cy="2882414"/>
            <a:chOff x="6038736" y="1847096"/>
            <a:chExt cx="2709728" cy="2882414"/>
          </a:xfrm>
        </p:grpSpPr>
        <p:sp>
          <p:nvSpPr>
            <p:cNvPr id="72" name="矩形 71"/>
            <p:cNvSpPr/>
            <p:nvPr/>
          </p:nvSpPr>
          <p:spPr>
            <a:xfrm>
              <a:off x="6038736" y="1847096"/>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38736" y="3504982"/>
              <a:ext cx="2709728" cy="830997"/>
            </a:xfrm>
            <a:prstGeom prst="rect">
              <a:avLst/>
            </a:prstGeom>
          </p:spPr>
          <p:txBody>
            <a:bodyPr wrap="square">
              <a:spAutoFit/>
            </a:bodyPr>
            <a:lstStyle/>
            <a:p>
              <a:r>
                <a:rPr lang="en-US" altLang="ja-JP" sz="1600" dirty="0">
                  <a:latin typeface="张海山锐线体简" pitchFamily="2" charset="-122"/>
                  <a:ea typeface="张海山锐线体简" pitchFamily="2" charset="-122"/>
                </a:rPr>
                <a:t>java</a:t>
              </a:r>
              <a:r>
                <a:rPr lang="ja-JP" altLang="en-US" sz="1600" dirty="0">
                  <a:latin typeface="张海山锐线体简" pitchFamily="2" charset="-122"/>
                  <a:ea typeface="张海山锐线体简" pitchFamily="2" charset="-122"/>
                </a:rPr>
                <a:t>は私の独学時間の最も長い言語で、私も彼を放棄したくはありません</a:t>
              </a:r>
              <a:endParaRPr lang="zh-CN" altLang="en-US" sz="1600" dirty="0">
                <a:latin typeface="张海山锐线体简" pitchFamily="2" charset="-122"/>
                <a:ea typeface="张海山锐线体简" pitchFamily="2" charset="-122"/>
              </a:endParaRPr>
            </a:p>
          </p:txBody>
        </p:sp>
      </p:grpSp>
      <p:pic>
        <p:nvPicPr>
          <p:cNvPr id="3074" name="Picture 2" descr="dj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564" y="2199789"/>
            <a:ext cx="2095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hub ä¸ Star æå¤çä¸ªäºº Spring Boot å¼æºå­¦ä¹ é¡¹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7779" y="1995686"/>
            <a:ext cx="2274016" cy="11938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Jupyter 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8865" y="1904478"/>
            <a:ext cx="1198729" cy="138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254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Right)">
                                      <p:cBhvr>
                                        <p:cTn id="7" dur="7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strips(downRight)">
                                      <p:cBhvr>
                                        <p:cTn id="12" dur="75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strips(downRight)">
                                      <p:cBhvr>
                                        <p:cTn id="17"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1041</TotalTime>
  <Words>1113</Words>
  <Application>Microsoft Office PowerPoint</Application>
  <PresentationFormat>画面に合わせる (16:9)</PresentationFormat>
  <Paragraphs>92</Paragraphs>
  <Slides>12</Slides>
  <Notes>11</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12</vt:i4>
      </vt:variant>
    </vt:vector>
  </HeadingPairs>
  <TitlesOfParts>
    <vt:vector size="23" baseType="lpstr">
      <vt:lpstr>DengXian</vt:lpstr>
      <vt:lpstr>ＭＳ Ｐゴシック</vt:lpstr>
      <vt:lpstr>SimSun</vt:lpstr>
      <vt:lpstr>游ゴシック</vt:lpstr>
      <vt:lpstr>游明朝</vt:lpstr>
      <vt:lpstr>张海山锐线体简</vt:lpstr>
      <vt:lpstr>Arial</vt:lpstr>
      <vt:lpstr>Arial Black</vt:lpstr>
      <vt:lpstr>Calibri</vt:lpstr>
      <vt:lpstr>Impact</vt:lpstr>
      <vt:lpstr>Office 主题​​</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Yin, Hongtao/尹 鴻濤</cp:lastModifiedBy>
  <cp:revision>94</cp:revision>
  <dcterms:created xsi:type="dcterms:W3CDTF">2016-07-15T07:40:21Z</dcterms:created>
  <dcterms:modified xsi:type="dcterms:W3CDTF">2019-09-24T00:28:14Z</dcterms:modified>
</cp:coreProperties>
</file>